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tags/tag6.xml" ContentType="application/vnd.openxmlformats-officedocument.presentationml.tags+xml"/>
  <Override PartName="/ppt/notesSlides/notesSlide19.xml" ContentType="application/vnd.openxmlformats-officedocument.presentationml.notesSlide+xml"/>
  <Override PartName="/ppt/tags/tag7.xml" ContentType="application/vnd.openxmlformats-officedocument.presentationml.tags+xml"/>
  <Override PartName="/ppt/notesSlides/notesSlide20.xml" ContentType="application/vnd.openxmlformats-officedocument.presentationml.notesSlide+xml"/>
  <Override PartName="/ppt/tags/tag8.xml" ContentType="application/vnd.openxmlformats-officedocument.presentationml.tags+xml"/>
  <Override PartName="/ppt/notesSlides/notesSlide21.xml" ContentType="application/vnd.openxmlformats-officedocument.presentationml.notesSlide+xml"/>
  <Override PartName="/ppt/tags/tag9.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08" r:id="rId4"/>
  </p:sldMasterIdLst>
  <p:notesMasterIdLst>
    <p:notesMasterId r:id="rId40"/>
  </p:notesMasterIdLst>
  <p:handoutMasterIdLst>
    <p:handoutMasterId r:id="rId41"/>
  </p:handoutMasterIdLst>
  <p:sldIdLst>
    <p:sldId id="257" r:id="rId5"/>
    <p:sldId id="444" r:id="rId6"/>
    <p:sldId id="443" r:id="rId7"/>
    <p:sldId id="411" r:id="rId8"/>
    <p:sldId id="459" r:id="rId9"/>
    <p:sldId id="414" r:id="rId10"/>
    <p:sldId id="431" r:id="rId11"/>
    <p:sldId id="416" r:id="rId12"/>
    <p:sldId id="432" r:id="rId13"/>
    <p:sldId id="446" r:id="rId14"/>
    <p:sldId id="466" r:id="rId15"/>
    <p:sldId id="439" r:id="rId16"/>
    <p:sldId id="447" r:id="rId17"/>
    <p:sldId id="445" r:id="rId18"/>
    <p:sldId id="448" r:id="rId19"/>
    <p:sldId id="467" r:id="rId20"/>
    <p:sldId id="468" r:id="rId21"/>
    <p:sldId id="469" r:id="rId22"/>
    <p:sldId id="470" r:id="rId23"/>
    <p:sldId id="471" r:id="rId24"/>
    <p:sldId id="472" r:id="rId25"/>
    <p:sldId id="473" r:id="rId26"/>
    <p:sldId id="474" r:id="rId27"/>
    <p:sldId id="475" r:id="rId28"/>
    <p:sldId id="440" r:id="rId29"/>
    <p:sldId id="457" r:id="rId30"/>
    <p:sldId id="436" r:id="rId31"/>
    <p:sldId id="458" r:id="rId32"/>
    <p:sldId id="465" r:id="rId33"/>
    <p:sldId id="421" r:id="rId34"/>
    <p:sldId id="413" r:id="rId35"/>
    <p:sldId id="428" r:id="rId36"/>
    <p:sldId id="429" r:id="rId37"/>
    <p:sldId id="430" r:id="rId38"/>
    <p:sldId id="464" r:id="rId39"/>
  </p:sldIdLst>
  <p:sldSz cx="9144000" cy="5143500" type="screen16x9"/>
  <p:notesSz cx="7010400" cy="9296400"/>
  <p:embeddedFontLst>
    <p:embeddedFont>
      <p:font typeface="Calibri" panose="020F0502020204030204" pitchFamily="34" charset="0"/>
      <p:regular r:id="rId42"/>
      <p:bold r:id="rId43"/>
      <p:italic r:id="rId44"/>
      <p:boldItalic r:id="rId45"/>
    </p:embeddedFont>
    <p:embeddedFont>
      <p:font typeface="Cambria Math" panose="02040503050406030204" pitchFamily="18" charset="0"/>
      <p:regular r:id="rId46"/>
    </p:embeddedFont>
    <p:embeddedFont>
      <p:font typeface="Myriad Web Pro" panose="020B0604020202020204" charset="0"/>
      <p:regular r:id="rId47"/>
      <p:bold r:id="rId48"/>
      <p:italic r:id="rId49"/>
      <p:boldItalic r:id="rId50"/>
    </p:embeddedFont>
    <p:embeddedFont>
      <p:font typeface="Segoe UI" panose="020B0502040204020203" pitchFamily="34" charset="0"/>
      <p:regular r:id="rId51"/>
      <p:bold r:id="rId52"/>
      <p:italic r:id="rId53"/>
      <p:boldItalic r:id="rId54"/>
    </p:embeddedFont>
  </p:embeddedFontLst>
  <p:defaultTextStyle>
    <a:defPPr>
      <a:defRPr lang="en-US"/>
    </a:defPPr>
    <a:lvl1pPr algn="l" rtl="0" eaLnBrk="0" fontAlgn="base" hangingPunct="0">
      <a:spcBef>
        <a:spcPct val="0"/>
      </a:spcBef>
      <a:spcAft>
        <a:spcPct val="0"/>
      </a:spcAft>
      <a:defRPr kern="1200">
        <a:solidFill>
          <a:schemeClr val="tx1"/>
        </a:solidFill>
        <a:latin typeface="Myriad Web Pro" panose="020B0503030403020204" pitchFamily="34" charset="0"/>
        <a:ea typeface="+mn-ea"/>
        <a:cs typeface="+mn-cs"/>
      </a:defRPr>
    </a:lvl1pPr>
    <a:lvl2pPr marL="457200" algn="l" rtl="0" eaLnBrk="0" fontAlgn="base" hangingPunct="0">
      <a:spcBef>
        <a:spcPct val="0"/>
      </a:spcBef>
      <a:spcAft>
        <a:spcPct val="0"/>
      </a:spcAft>
      <a:defRPr kern="1200">
        <a:solidFill>
          <a:schemeClr val="tx1"/>
        </a:solidFill>
        <a:latin typeface="Myriad Web Pro" panose="020B0503030403020204" pitchFamily="34" charset="0"/>
        <a:ea typeface="+mn-ea"/>
        <a:cs typeface="+mn-cs"/>
      </a:defRPr>
    </a:lvl2pPr>
    <a:lvl3pPr marL="914400" algn="l" rtl="0" eaLnBrk="0" fontAlgn="base" hangingPunct="0">
      <a:spcBef>
        <a:spcPct val="0"/>
      </a:spcBef>
      <a:spcAft>
        <a:spcPct val="0"/>
      </a:spcAft>
      <a:defRPr kern="1200">
        <a:solidFill>
          <a:schemeClr val="tx1"/>
        </a:solidFill>
        <a:latin typeface="Myriad Web Pro" panose="020B0503030403020204" pitchFamily="34" charset="0"/>
        <a:ea typeface="+mn-ea"/>
        <a:cs typeface="+mn-cs"/>
      </a:defRPr>
    </a:lvl3pPr>
    <a:lvl4pPr marL="1371600" algn="l" rtl="0" eaLnBrk="0" fontAlgn="base" hangingPunct="0">
      <a:spcBef>
        <a:spcPct val="0"/>
      </a:spcBef>
      <a:spcAft>
        <a:spcPct val="0"/>
      </a:spcAft>
      <a:defRPr kern="1200">
        <a:solidFill>
          <a:schemeClr val="tx1"/>
        </a:solidFill>
        <a:latin typeface="Myriad Web Pro" panose="020B0503030403020204" pitchFamily="34" charset="0"/>
        <a:ea typeface="+mn-ea"/>
        <a:cs typeface="+mn-cs"/>
      </a:defRPr>
    </a:lvl4pPr>
    <a:lvl5pPr marL="1828800" algn="l" rtl="0" eaLnBrk="0" fontAlgn="base" hangingPunct="0">
      <a:spcBef>
        <a:spcPct val="0"/>
      </a:spcBef>
      <a:spcAft>
        <a:spcPct val="0"/>
      </a:spcAft>
      <a:defRPr kern="1200">
        <a:solidFill>
          <a:schemeClr val="tx1"/>
        </a:solidFill>
        <a:latin typeface="Myriad Web Pro" panose="020B0503030403020204" pitchFamily="34" charset="0"/>
        <a:ea typeface="+mn-ea"/>
        <a:cs typeface="+mn-cs"/>
      </a:defRPr>
    </a:lvl5pPr>
    <a:lvl6pPr marL="2286000" algn="l" defTabSz="914400" rtl="0" eaLnBrk="1" latinLnBrk="0" hangingPunct="1">
      <a:defRPr kern="1200">
        <a:solidFill>
          <a:schemeClr val="tx1"/>
        </a:solidFill>
        <a:latin typeface="Myriad Web Pro" panose="020B0503030403020204" pitchFamily="34" charset="0"/>
        <a:ea typeface="+mn-ea"/>
        <a:cs typeface="+mn-cs"/>
      </a:defRPr>
    </a:lvl6pPr>
    <a:lvl7pPr marL="2743200" algn="l" defTabSz="914400" rtl="0" eaLnBrk="1" latinLnBrk="0" hangingPunct="1">
      <a:defRPr kern="1200">
        <a:solidFill>
          <a:schemeClr val="tx1"/>
        </a:solidFill>
        <a:latin typeface="Myriad Web Pro" panose="020B0503030403020204" pitchFamily="34" charset="0"/>
        <a:ea typeface="+mn-ea"/>
        <a:cs typeface="+mn-cs"/>
      </a:defRPr>
    </a:lvl7pPr>
    <a:lvl8pPr marL="3200400" algn="l" defTabSz="914400" rtl="0" eaLnBrk="1" latinLnBrk="0" hangingPunct="1">
      <a:defRPr kern="1200">
        <a:solidFill>
          <a:schemeClr val="tx1"/>
        </a:solidFill>
        <a:latin typeface="Myriad Web Pro" panose="020B0503030403020204" pitchFamily="34" charset="0"/>
        <a:ea typeface="+mn-ea"/>
        <a:cs typeface="+mn-cs"/>
      </a:defRPr>
    </a:lvl8pPr>
    <a:lvl9pPr marL="3657600" algn="l" defTabSz="914400" rtl="0" eaLnBrk="1" latinLnBrk="0" hangingPunct="1">
      <a:defRPr kern="1200">
        <a:solidFill>
          <a:schemeClr val="tx1"/>
        </a:solidFill>
        <a:latin typeface="Myriad Web Pro" panose="020B0503030403020204" pitchFamily="34" charset="0"/>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hluwalia, Namanjeet (CDC/DDPHSS/NCHS/DHNES)" initials="AN(" lastIdx="15" clrIdx="6">
    <p:extLst>
      <p:ext uri="{19B8F6BF-5375-455C-9EA6-DF929625EA0E}">
        <p15:presenceInfo xmlns:p15="http://schemas.microsoft.com/office/powerpoint/2012/main" userId="S::woq0@cdc.gov::0ec393c3-528b-4e3e-8d42-d6ca8375e0b1" providerId="AD"/>
      </p:ext>
    </p:extLst>
  </p:cmAuthor>
  <p:cmAuthor id="1" name="Cassell, Cynthia H. (CDC/DDPHSIS/CGH/DGHP)" initials="CCH(" lastIdx="12" clrIdx="0">
    <p:extLst>
      <p:ext uri="{19B8F6BF-5375-455C-9EA6-DF929625EA0E}">
        <p15:presenceInfo xmlns:p15="http://schemas.microsoft.com/office/powerpoint/2012/main" userId="S::ivv7@cdc.gov::a3eddfc9-ff3b-428d-a0c3-e40408ab47f5" providerId="AD"/>
      </p:ext>
    </p:extLst>
  </p:cmAuthor>
  <p:cmAuthor id="2" name="Cibelli, Kristen (CDC/DDPHSS/NCHS/DRM)" initials="CK(" lastIdx="9" clrIdx="1">
    <p:extLst>
      <p:ext uri="{19B8F6BF-5375-455C-9EA6-DF929625EA0E}">
        <p15:presenceInfo xmlns:p15="http://schemas.microsoft.com/office/powerpoint/2012/main" userId="S::pwf8@cdc.gov::c7f755bf-f1b8-4450-9522-c5eabf6edb35" providerId="AD"/>
      </p:ext>
    </p:extLst>
  </p:cmAuthor>
  <p:cmAuthor id="3" name="Ryan, Valerie (CDC/DDPHSS/NCHS/DRM)" initials="RV(" lastIdx="11" clrIdx="2">
    <p:extLst>
      <p:ext uri="{19B8F6BF-5375-455C-9EA6-DF929625EA0E}">
        <p15:presenceInfo xmlns:p15="http://schemas.microsoft.com/office/powerpoint/2012/main" userId="S::qsq6@cdc.gov::e8c6d025-a910-462b-9ba6-4935e969ff20" providerId="AD"/>
      </p:ext>
    </p:extLst>
  </p:cmAuthor>
  <p:cmAuthor id="4" name="Pleis, John (CDC/DDPHSS/NCHS/DRM)" initials="PJ(" lastIdx="50" clrIdx="3">
    <p:extLst>
      <p:ext uri="{19B8F6BF-5375-455C-9EA6-DF929625EA0E}">
        <p15:presenceInfo xmlns:p15="http://schemas.microsoft.com/office/powerpoint/2012/main" userId="S::gzp4@cdc.gov::54425305-50e5-4ee5-9da7-6fc524d41a56" providerId="AD"/>
      </p:ext>
    </p:extLst>
  </p:cmAuthor>
  <p:cmAuthor id="5" name="Hairston, Symone (CDC/DDID/NCEZID/DPEI)" initials="HS(" lastIdx="1" clrIdx="4">
    <p:extLst>
      <p:ext uri="{19B8F6BF-5375-455C-9EA6-DF929625EA0E}">
        <p15:presenceInfo xmlns:p15="http://schemas.microsoft.com/office/powerpoint/2012/main" userId="S::nwo2@cdc.gov::909bcb37-1dbc-4f80-848a-825b503d6c08" providerId="AD"/>
      </p:ext>
    </p:extLst>
  </p:cmAuthor>
  <p:cmAuthor id="6" name="Augustosky, Traci E. (ATSDR/OCOM/WE)" initials="ATE(" lastIdx="20" clrIdx="5">
    <p:extLst>
      <p:ext uri="{19B8F6BF-5375-455C-9EA6-DF929625EA0E}">
        <p15:presenceInfo xmlns:p15="http://schemas.microsoft.com/office/powerpoint/2012/main" userId="S::Tee1@cdc.gov::cae2fff1-da7e-48bf-be72-a099d8c5445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66"/>
    <a:srgbClr val="000000"/>
    <a:srgbClr val="006858"/>
    <a:srgbClr val="000104"/>
    <a:srgbClr val="020202"/>
    <a:srgbClr val="0D0D0D"/>
    <a:srgbClr val="0C0C0C"/>
    <a:srgbClr val="005DAA"/>
    <a:srgbClr val="618E7C"/>
    <a:srgbClr val="008B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14A2128-A223-42DB-9326-F8089925EE46}" v="1" dt="2021-10-25T20:46:51.8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61" autoAdjust="0"/>
    <p:restoredTop sz="75648" autoAdjust="0"/>
  </p:normalViewPr>
  <p:slideViewPr>
    <p:cSldViewPr snapToGrid="0">
      <p:cViewPr varScale="1">
        <p:scale>
          <a:sx n="62" d="100"/>
          <a:sy n="62" d="100"/>
        </p:scale>
        <p:origin x="1236" y="48"/>
      </p:cViewPr>
      <p:guideLst>
        <p:guide orient="horz" pos="1620"/>
        <p:guide pos="288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20" d="100"/>
        <a:sy n="120" d="100"/>
      </p:scale>
      <p:origin x="0" y="0"/>
    </p:cViewPr>
  </p:sorterViewPr>
  <p:notesViewPr>
    <p:cSldViewPr snapToGrid="0" showGuides="1">
      <p:cViewPr varScale="1">
        <p:scale>
          <a:sx n="49" d="100"/>
          <a:sy n="49" d="100"/>
        </p:scale>
        <p:origin x="2832"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10.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5.fntdata"/><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 Id="rId54"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8.fntdata"/><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3.fntdata"/><Relationship Id="rId52" Type="http://schemas.openxmlformats.org/officeDocument/2006/relationships/font" Target="fonts/font11.fntdata"/><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ibelli, Kristen (CDC/DDPHSS/NCHS/DRM)" userId="c7f755bf-f1b8-4450-9522-c5eabf6edb35" providerId="ADAL" clId="{914A2128-A223-42DB-9326-F8089925EE46}"/>
    <pc:docChg chg="modSld">
      <pc:chgData name="Cibelli, Kristen (CDC/DDPHSS/NCHS/DRM)" userId="c7f755bf-f1b8-4450-9522-c5eabf6edb35" providerId="ADAL" clId="{914A2128-A223-42DB-9326-F8089925EE46}" dt="2021-10-25T20:46:51.897" v="0"/>
      <pc:docMkLst>
        <pc:docMk/>
      </pc:docMkLst>
      <pc:sldChg chg="delSp modTransition modAnim">
        <pc:chgData name="Cibelli, Kristen (CDC/DDPHSS/NCHS/DRM)" userId="c7f755bf-f1b8-4450-9522-c5eabf6edb35" providerId="ADAL" clId="{914A2128-A223-42DB-9326-F8089925EE46}" dt="2021-10-25T20:46:51.897" v="0"/>
        <pc:sldMkLst>
          <pc:docMk/>
          <pc:sldMk cId="3522782635" sldId="257"/>
        </pc:sldMkLst>
        <pc:picChg chg="del">
          <ac:chgData name="Cibelli, Kristen (CDC/DDPHSS/NCHS/DRM)" userId="c7f755bf-f1b8-4450-9522-c5eabf6edb35" providerId="ADAL" clId="{914A2128-A223-42DB-9326-F8089925EE46}" dt="2021-10-25T20:46:51.897" v="0"/>
          <ac:picMkLst>
            <pc:docMk/>
            <pc:sldMk cId="3522782635" sldId="257"/>
            <ac:picMk id="5" creationId="{ED8ECA1E-E5C5-4C47-8CD1-02533973B904}"/>
          </ac:picMkLst>
        </pc:picChg>
      </pc:sldChg>
      <pc:sldChg chg="modTransition">
        <pc:chgData name="Cibelli, Kristen (CDC/DDPHSS/NCHS/DRM)" userId="c7f755bf-f1b8-4450-9522-c5eabf6edb35" providerId="ADAL" clId="{914A2128-A223-42DB-9326-F8089925EE46}" dt="2021-10-25T20:46:51.897" v="0"/>
        <pc:sldMkLst>
          <pc:docMk/>
          <pc:sldMk cId="1748370532" sldId="411"/>
        </pc:sldMkLst>
      </pc:sldChg>
      <pc:sldChg chg="delSp modTransition modAnim">
        <pc:chgData name="Cibelli, Kristen (CDC/DDPHSS/NCHS/DRM)" userId="c7f755bf-f1b8-4450-9522-c5eabf6edb35" providerId="ADAL" clId="{914A2128-A223-42DB-9326-F8089925EE46}" dt="2021-10-25T20:46:51.897" v="0"/>
        <pc:sldMkLst>
          <pc:docMk/>
          <pc:sldMk cId="2422472162" sldId="413"/>
        </pc:sldMkLst>
        <pc:picChg chg="del">
          <ac:chgData name="Cibelli, Kristen (CDC/DDPHSS/NCHS/DRM)" userId="c7f755bf-f1b8-4450-9522-c5eabf6edb35" providerId="ADAL" clId="{914A2128-A223-42DB-9326-F8089925EE46}" dt="2021-10-25T20:46:51.897" v="0"/>
          <ac:picMkLst>
            <pc:docMk/>
            <pc:sldMk cId="2422472162" sldId="413"/>
            <ac:picMk id="4" creationId="{E3023328-2F15-4E0D-9640-15C60D2FC1F2}"/>
          </ac:picMkLst>
        </pc:picChg>
      </pc:sldChg>
      <pc:sldChg chg="modTransition">
        <pc:chgData name="Cibelli, Kristen (CDC/DDPHSS/NCHS/DRM)" userId="c7f755bf-f1b8-4450-9522-c5eabf6edb35" providerId="ADAL" clId="{914A2128-A223-42DB-9326-F8089925EE46}" dt="2021-10-25T20:46:51.897" v="0"/>
        <pc:sldMkLst>
          <pc:docMk/>
          <pc:sldMk cId="2195754306" sldId="414"/>
        </pc:sldMkLst>
      </pc:sldChg>
      <pc:sldChg chg="modTransition">
        <pc:chgData name="Cibelli, Kristen (CDC/DDPHSS/NCHS/DRM)" userId="c7f755bf-f1b8-4450-9522-c5eabf6edb35" providerId="ADAL" clId="{914A2128-A223-42DB-9326-F8089925EE46}" dt="2021-10-25T20:46:51.897" v="0"/>
        <pc:sldMkLst>
          <pc:docMk/>
          <pc:sldMk cId="4017419022" sldId="416"/>
        </pc:sldMkLst>
      </pc:sldChg>
      <pc:sldChg chg="delSp modTransition modAnim">
        <pc:chgData name="Cibelli, Kristen (CDC/DDPHSS/NCHS/DRM)" userId="c7f755bf-f1b8-4450-9522-c5eabf6edb35" providerId="ADAL" clId="{914A2128-A223-42DB-9326-F8089925EE46}" dt="2021-10-25T20:46:51.897" v="0"/>
        <pc:sldMkLst>
          <pc:docMk/>
          <pc:sldMk cId="3516208479" sldId="421"/>
        </pc:sldMkLst>
        <pc:picChg chg="del">
          <ac:chgData name="Cibelli, Kristen (CDC/DDPHSS/NCHS/DRM)" userId="c7f755bf-f1b8-4450-9522-c5eabf6edb35" providerId="ADAL" clId="{914A2128-A223-42DB-9326-F8089925EE46}" dt="2021-10-25T20:46:51.897" v="0"/>
          <ac:picMkLst>
            <pc:docMk/>
            <pc:sldMk cId="3516208479" sldId="421"/>
            <ac:picMk id="2" creationId="{C562D4E0-EDCE-474A-AFB7-7A1D67E54143}"/>
          </ac:picMkLst>
        </pc:picChg>
      </pc:sldChg>
      <pc:sldChg chg="delSp modTransition modAnim">
        <pc:chgData name="Cibelli, Kristen (CDC/DDPHSS/NCHS/DRM)" userId="c7f755bf-f1b8-4450-9522-c5eabf6edb35" providerId="ADAL" clId="{914A2128-A223-42DB-9326-F8089925EE46}" dt="2021-10-25T20:46:51.897" v="0"/>
        <pc:sldMkLst>
          <pc:docMk/>
          <pc:sldMk cId="4122467532" sldId="428"/>
        </pc:sldMkLst>
        <pc:picChg chg="del">
          <ac:chgData name="Cibelli, Kristen (CDC/DDPHSS/NCHS/DRM)" userId="c7f755bf-f1b8-4450-9522-c5eabf6edb35" providerId="ADAL" clId="{914A2128-A223-42DB-9326-F8089925EE46}" dt="2021-10-25T20:46:51.897" v="0"/>
          <ac:picMkLst>
            <pc:docMk/>
            <pc:sldMk cId="4122467532" sldId="428"/>
            <ac:picMk id="3" creationId="{4C919218-B25D-4A9C-A106-6B18F09E487B}"/>
          </ac:picMkLst>
        </pc:picChg>
      </pc:sldChg>
      <pc:sldChg chg="delSp modTransition modAnim">
        <pc:chgData name="Cibelli, Kristen (CDC/DDPHSS/NCHS/DRM)" userId="c7f755bf-f1b8-4450-9522-c5eabf6edb35" providerId="ADAL" clId="{914A2128-A223-42DB-9326-F8089925EE46}" dt="2021-10-25T20:46:51.897" v="0"/>
        <pc:sldMkLst>
          <pc:docMk/>
          <pc:sldMk cId="4046695746" sldId="429"/>
        </pc:sldMkLst>
        <pc:picChg chg="del">
          <ac:chgData name="Cibelli, Kristen (CDC/DDPHSS/NCHS/DRM)" userId="c7f755bf-f1b8-4450-9522-c5eabf6edb35" providerId="ADAL" clId="{914A2128-A223-42DB-9326-F8089925EE46}" dt="2021-10-25T20:46:51.897" v="0"/>
          <ac:picMkLst>
            <pc:docMk/>
            <pc:sldMk cId="4046695746" sldId="429"/>
            <ac:picMk id="2" creationId="{A27808D2-EDB1-45FD-9AE3-B0748EA56B52}"/>
          </ac:picMkLst>
        </pc:picChg>
      </pc:sldChg>
      <pc:sldChg chg="delSp modTransition modAnim">
        <pc:chgData name="Cibelli, Kristen (CDC/DDPHSS/NCHS/DRM)" userId="c7f755bf-f1b8-4450-9522-c5eabf6edb35" providerId="ADAL" clId="{914A2128-A223-42DB-9326-F8089925EE46}" dt="2021-10-25T20:46:51.897" v="0"/>
        <pc:sldMkLst>
          <pc:docMk/>
          <pc:sldMk cId="153599540" sldId="430"/>
        </pc:sldMkLst>
        <pc:picChg chg="del">
          <ac:chgData name="Cibelli, Kristen (CDC/DDPHSS/NCHS/DRM)" userId="c7f755bf-f1b8-4450-9522-c5eabf6edb35" providerId="ADAL" clId="{914A2128-A223-42DB-9326-F8089925EE46}" dt="2021-10-25T20:46:51.897" v="0"/>
          <ac:picMkLst>
            <pc:docMk/>
            <pc:sldMk cId="153599540" sldId="430"/>
            <ac:picMk id="2" creationId="{D3715A60-9331-44ED-9C32-95FB7E0EA0D5}"/>
          </ac:picMkLst>
        </pc:picChg>
      </pc:sldChg>
      <pc:sldChg chg="modTransition">
        <pc:chgData name="Cibelli, Kristen (CDC/DDPHSS/NCHS/DRM)" userId="c7f755bf-f1b8-4450-9522-c5eabf6edb35" providerId="ADAL" clId="{914A2128-A223-42DB-9326-F8089925EE46}" dt="2021-10-25T20:46:51.897" v="0"/>
        <pc:sldMkLst>
          <pc:docMk/>
          <pc:sldMk cId="3892851661" sldId="431"/>
        </pc:sldMkLst>
      </pc:sldChg>
      <pc:sldChg chg="modTransition">
        <pc:chgData name="Cibelli, Kristen (CDC/DDPHSS/NCHS/DRM)" userId="c7f755bf-f1b8-4450-9522-c5eabf6edb35" providerId="ADAL" clId="{914A2128-A223-42DB-9326-F8089925EE46}" dt="2021-10-25T20:46:51.897" v="0"/>
        <pc:sldMkLst>
          <pc:docMk/>
          <pc:sldMk cId="807557773" sldId="432"/>
        </pc:sldMkLst>
      </pc:sldChg>
      <pc:sldChg chg="delSp modTransition modAnim">
        <pc:chgData name="Cibelli, Kristen (CDC/DDPHSS/NCHS/DRM)" userId="c7f755bf-f1b8-4450-9522-c5eabf6edb35" providerId="ADAL" clId="{914A2128-A223-42DB-9326-F8089925EE46}" dt="2021-10-25T20:46:51.897" v="0"/>
        <pc:sldMkLst>
          <pc:docMk/>
          <pc:sldMk cId="1535231100" sldId="436"/>
        </pc:sldMkLst>
        <pc:picChg chg="del">
          <ac:chgData name="Cibelli, Kristen (CDC/DDPHSS/NCHS/DRM)" userId="c7f755bf-f1b8-4450-9522-c5eabf6edb35" providerId="ADAL" clId="{914A2128-A223-42DB-9326-F8089925EE46}" dt="2021-10-25T20:46:51.897" v="0"/>
          <ac:picMkLst>
            <pc:docMk/>
            <pc:sldMk cId="1535231100" sldId="436"/>
            <ac:picMk id="4" creationId="{9DD25487-8DBF-466A-857B-A4D18ED03D00}"/>
          </ac:picMkLst>
        </pc:picChg>
      </pc:sldChg>
      <pc:sldChg chg="delSp modTransition modAnim">
        <pc:chgData name="Cibelli, Kristen (CDC/DDPHSS/NCHS/DRM)" userId="c7f755bf-f1b8-4450-9522-c5eabf6edb35" providerId="ADAL" clId="{914A2128-A223-42DB-9326-F8089925EE46}" dt="2021-10-25T20:46:51.897" v="0"/>
        <pc:sldMkLst>
          <pc:docMk/>
          <pc:sldMk cId="1387307262" sldId="439"/>
        </pc:sldMkLst>
        <pc:picChg chg="del">
          <ac:chgData name="Cibelli, Kristen (CDC/DDPHSS/NCHS/DRM)" userId="c7f755bf-f1b8-4450-9522-c5eabf6edb35" providerId="ADAL" clId="{914A2128-A223-42DB-9326-F8089925EE46}" dt="2021-10-25T20:46:51.897" v="0"/>
          <ac:picMkLst>
            <pc:docMk/>
            <pc:sldMk cId="1387307262" sldId="439"/>
            <ac:picMk id="6" creationId="{57081FB7-F75E-4A37-9FE0-47F6D57D2034}"/>
          </ac:picMkLst>
        </pc:picChg>
      </pc:sldChg>
      <pc:sldChg chg="delSp modTransition modAnim">
        <pc:chgData name="Cibelli, Kristen (CDC/DDPHSS/NCHS/DRM)" userId="c7f755bf-f1b8-4450-9522-c5eabf6edb35" providerId="ADAL" clId="{914A2128-A223-42DB-9326-F8089925EE46}" dt="2021-10-25T20:46:51.897" v="0"/>
        <pc:sldMkLst>
          <pc:docMk/>
          <pc:sldMk cId="3372595514" sldId="440"/>
        </pc:sldMkLst>
        <pc:picChg chg="del">
          <ac:chgData name="Cibelli, Kristen (CDC/DDPHSS/NCHS/DRM)" userId="c7f755bf-f1b8-4450-9522-c5eabf6edb35" providerId="ADAL" clId="{914A2128-A223-42DB-9326-F8089925EE46}" dt="2021-10-25T20:46:51.897" v="0"/>
          <ac:picMkLst>
            <pc:docMk/>
            <pc:sldMk cId="3372595514" sldId="440"/>
            <ac:picMk id="4" creationId="{982D744A-2C5F-49B4-BCD7-C5198084874A}"/>
          </ac:picMkLst>
        </pc:picChg>
      </pc:sldChg>
      <pc:sldChg chg="modTransition">
        <pc:chgData name="Cibelli, Kristen (CDC/DDPHSS/NCHS/DRM)" userId="c7f755bf-f1b8-4450-9522-c5eabf6edb35" providerId="ADAL" clId="{914A2128-A223-42DB-9326-F8089925EE46}" dt="2021-10-25T20:46:51.897" v="0"/>
        <pc:sldMkLst>
          <pc:docMk/>
          <pc:sldMk cId="2504905773" sldId="443"/>
        </pc:sldMkLst>
      </pc:sldChg>
      <pc:sldChg chg="modTransition">
        <pc:chgData name="Cibelli, Kristen (CDC/DDPHSS/NCHS/DRM)" userId="c7f755bf-f1b8-4450-9522-c5eabf6edb35" providerId="ADAL" clId="{914A2128-A223-42DB-9326-F8089925EE46}" dt="2021-10-25T20:46:51.897" v="0"/>
        <pc:sldMkLst>
          <pc:docMk/>
          <pc:sldMk cId="239383616" sldId="444"/>
        </pc:sldMkLst>
      </pc:sldChg>
      <pc:sldChg chg="modTransition">
        <pc:chgData name="Cibelli, Kristen (CDC/DDPHSS/NCHS/DRM)" userId="c7f755bf-f1b8-4450-9522-c5eabf6edb35" providerId="ADAL" clId="{914A2128-A223-42DB-9326-F8089925EE46}" dt="2021-10-25T20:46:51.897" v="0"/>
        <pc:sldMkLst>
          <pc:docMk/>
          <pc:sldMk cId="2882701814" sldId="445"/>
        </pc:sldMkLst>
      </pc:sldChg>
      <pc:sldChg chg="modTransition">
        <pc:chgData name="Cibelli, Kristen (CDC/DDPHSS/NCHS/DRM)" userId="c7f755bf-f1b8-4450-9522-c5eabf6edb35" providerId="ADAL" clId="{914A2128-A223-42DB-9326-F8089925EE46}" dt="2021-10-25T20:46:51.897" v="0"/>
        <pc:sldMkLst>
          <pc:docMk/>
          <pc:sldMk cId="468543882" sldId="446"/>
        </pc:sldMkLst>
      </pc:sldChg>
      <pc:sldChg chg="delSp modTransition modAnim">
        <pc:chgData name="Cibelli, Kristen (CDC/DDPHSS/NCHS/DRM)" userId="c7f755bf-f1b8-4450-9522-c5eabf6edb35" providerId="ADAL" clId="{914A2128-A223-42DB-9326-F8089925EE46}" dt="2021-10-25T20:46:51.897" v="0"/>
        <pc:sldMkLst>
          <pc:docMk/>
          <pc:sldMk cId="4279747712" sldId="447"/>
        </pc:sldMkLst>
        <pc:picChg chg="del">
          <ac:chgData name="Cibelli, Kristen (CDC/DDPHSS/NCHS/DRM)" userId="c7f755bf-f1b8-4450-9522-c5eabf6edb35" providerId="ADAL" clId="{914A2128-A223-42DB-9326-F8089925EE46}" dt="2021-10-25T20:46:51.897" v="0"/>
          <ac:picMkLst>
            <pc:docMk/>
            <pc:sldMk cId="4279747712" sldId="447"/>
            <ac:picMk id="7" creationId="{EA4C3250-6D49-4504-AE72-CC1C018B3947}"/>
          </ac:picMkLst>
        </pc:picChg>
      </pc:sldChg>
      <pc:sldChg chg="delSp modTransition modAnim">
        <pc:chgData name="Cibelli, Kristen (CDC/DDPHSS/NCHS/DRM)" userId="c7f755bf-f1b8-4450-9522-c5eabf6edb35" providerId="ADAL" clId="{914A2128-A223-42DB-9326-F8089925EE46}" dt="2021-10-25T20:46:51.897" v="0"/>
        <pc:sldMkLst>
          <pc:docMk/>
          <pc:sldMk cId="3600385880" sldId="448"/>
        </pc:sldMkLst>
        <pc:picChg chg="del">
          <ac:chgData name="Cibelli, Kristen (CDC/DDPHSS/NCHS/DRM)" userId="c7f755bf-f1b8-4450-9522-c5eabf6edb35" providerId="ADAL" clId="{914A2128-A223-42DB-9326-F8089925EE46}" dt="2021-10-25T20:46:51.897" v="0"/>
          <ac:picMkLst>
            <pc:docMk/>
            <pc:sldMk cId="3600385880" sldId="448"/>
            <ac:picMk id="6" creationId="{F5816838-4B75-4584-9E96-9D0E6552F76F}"/>
          </ac:picMkLst>
        </pc:picChg>
      </pc:sldChg>
      <pc:sldChg chg="delSp modTransition modAnim">
        <pc:chgData name="Cibelli, Kristen (CDC/DDPHSS/NCHS/DRM)" userId="c7f755bf-f1b8-4450-9522-c5eabf6edb35" providerId="ADAL" clId="{914A2128-A223-42DB-9326-F8089925EE46}" dt="2021-10-25T20:46:51.897" v="0"/>
        <pc:sldMkLst>
          <pc:docMk/>
          <pc:sldMk cId="3029169105" sldId="457"/>
        </pc:sldMkLst>
        <pc:picChg chg="del">
          <ac:chgData name="Cibelli, Kristen (CDC/DDPHSS/NCHS/DRM)" userId="c7f755bf-f1b8-4450-9522-c5eabf6edb35" providerId="ADAL" clId="{914A2128-A223-42DB-9326-F8089925EE46}" dt="2021-10-25T20:46:51.897" v="0"/>
          <ac:picMkLst>
            <pc:docMk/>
            <pc:sldMk cId="3029169105" sldId="457"/>
            <ac:picMk id="5" creationId="{DF7E3274-DB0A-4ED9-B648-9481179A51C9}"/>
          </ac:picMkLst>
        </pc:picChg>
      </pc:sldChg>
      <pc:sldChg chg="delSp modTransition modAnim">
        <pc:chgData name="Cibelli, Kristen (CDC/DDPHSS/NCHS/DRM)" userId="c7f755bf-f1b8-4450-9522-c5eabf6edb35" providerId="ADAL" clId="{914A2128-A223-42DB-9326-F8089925EE46}" dt="2021-10-25T20:46:51.897" v="0"/>
        <pc:sldMkLst>
          <pc:docMk/>
          <pc:sldMk cId="2832804124" sldId="458"/>
        </pc:sldMkLst>
        <pc:picChg chg="del">
          <ac:chgData name="Cibelli, Kristen (CDC/DDPHSS/NCHS/DRM)" userId="c7f755bf-f1b8-4450-9522-c5eabf6edb35" providerId="ADAL" clId="{914A2128-A223-42DB-9326-F8089925EE46}" dt="2021-10-25T20:46:51.897" v="0"/>
          <ac:picMkLst>
            <pc:docMk/>
            <pc:sldMk cId="2832804124" sldId="458"/>
            <ac:picMk id="4" creationId="{BF8C7986-F322-40CD-ABA6-88B3E8E01018}"/>
          </ac:picMkLst>
        </pc:picChg>
      </pc:sldChg>
      <pc:sldChg chg="modTransition">
        <pc:chgData name="Cibelli, Kristen (CDC/DDPHSS/NCHS/DRM)" userId="c7f755bf-f1b8-4450-9522-c5eabf6edb35" providerId="ADAL" clId="{914A2128-A223-42DB-9326-F8089925EE46}" dt="2021-10-25T20:46:51.897" v="0"/>
        <pc:sldMkLst>
          <pc:docMk/>
          <pc:sldMk cId="3244723818" sldId="459"/>
        </pc:sldMkLst>
      </pc:sldChg>
      <pc:sldChg chg="delSp modTransition modAnim">
        <pc:chgData name="Cibelli, Kristen (CDC/DDPHSS/NCHS/DRM)" userId="c7f755bf-f1b8-4450-9522-c5eabf6edb35" providerId="ADAL" clId="{914A2128-A223-42DB-9326-F8089925EE46}" dt="2021-10-25T20:46:51.897" v="0"/>
        <pc:sldMkLst>
          <pc:docMk/>
          <pc:sldMk cId="1515524391" sldId="464"/>
        </pc:sldMkLst>
        <pc:picChg chg="del">
          <ac:chgData name="Cibelli, Kristen (CDC/DDPHSS/NCHS/DRM)" userId="c7f755bf-f1b8-4450-9522-c5eabf6edb35" providerId="ADAL" clId="{914A2128-A223-42DB-9326-F8089925EE46}" dt="2021-10-25T20:46:51.897" v="0"/>
          <ac:picMkLst>
            <pc:docMk/>
            <pc:sldMk cId="1515524391" sldId="464"/>
            <ac:picMk id="5" creationId="{4F043136-36A1-45CB-B3D8-2B0E966553A4}"/>
          </ac:picMkLst>
        </pc:picChg>
      </pc:sldChg>
      <pc:sldChg chg="delSp modTransition modAnim">
        <pc:chgData name="Cibelli, Kristen (CDC/DDPHSS/NCHS/DRM)" userId="c7f755bf-f1b8-4450-9522-c5eabf6edb35" providerId="ADAL" clId="{914A2128-A223-42DB-9326-F8089925EE46}" dt="2021-10-25T20:46:51.897" v="0"/>
        <pc:sldMkLst>
          <pc:docMk/>
          <pc:sldMk cId="220273245" sldId="465"/>
        </pc:sldMkLst>
        <pc:picChg chg="del">
          <ac:chgData name="Cibelli, Kristen (CDC/DDPHSS/NCHS/DRM)" userId="c7f755bf-f1b8-4450-9522-c5eabf6edb35" providerId="ADAL" clId="{914A2128-A223-42DB-9326-F8089925EE46}" dt="2021-10-25T20:46:51.897" v="0"/>
          <ac:picMkLst>
            <pc:docMk/>
            <pc:sldMk cId="220273245" sldId="465"/>
            <ac:picMk id="4" creationId="{09634AF7-2BAE-415E-B2A1-7E6194191B18}"/>
          </ac:picMkLst>
        </pc:picChg>
      </pc:sldChg>
      <pc:sldChg chg="delSp modTransition modAnim">
        <pc:chgData name="Cibelli, Kristen (CDC/DDPHSS/NCHS/DRM)" userId="c7f755bf-f1b8-4450-9522-c5eabf6edb35" providerId="ADAL" clId="{914A2128-A223-42DB-9326-F8089925EE46}" dt="2021-10-25T20:46:51.897" v="0"/>
        <pc:sldMkLst>
          <pc:docMk/>
          <pc:sldMk cId="2923041264" sldId="466"/>
        </pc:sldMkLst>
        <pc:picChg chg="del">
          <ac:chgData name="Cibelli, Kristen (CDC/DDPHSS/NCHS/DRM)" userId="c7f755bf-f1b8-4450-9522-c5eabf6edb35" providerId="ADAL" clId="{914A2128-A223-42DB-9326-F8089925EE46}" dt="2021-10-25T20:46:51.897" v="0"/>
          <ac:picMkLst>
            <pc:docMk/>
            <pc:sldMk cId="2923041264" sldId="466"/>
            <ac:picMk id="7" creationId="{5EB967AB-2AEC-451D-A822-020884C89902}"/>
          </ac:picMkLst>
        </pc:picChg>
      </pc:sldChg>
      <pc:sldChg chg="delSp modTransition modAnim">
        <pc:chgData name="Cibelli, Kristen (CDC/DDPHSS/NCHS/DRM)" userId="c7f755bf-f1b8-4450-9522-c5eabf6edb35" providerId="ADAL" clId="{914A2128-A223-42DB-9326-F8089925EE46}" dt="2021-10-25T20:46:51.897" v="0"/>
        <pc:sldMkLst>
          <pc:docMk/>
          <pc:sldMk cId="1742598201" sldId="467"/>
        </pc:sldMkLst>
        <pc:picChg chg="del">
          <ac:chgData name="Cibelli, Kristen (CDC/DDPHSS/NCHS/DRM)" userId="c7f755bf-f1b8-4450-9522-c5eabf6edb35" providerId="ADAL" clId="{914A2128-A223-42DB-9326-F8089925EE46}" dt="2021-10-25T20:46:51.897" v="0"/>
          <ac:picMkLst>
            <pc:docMk/>
            <pc:sldMk cId="1742598201" sldId="467"/>
            <ac:picMk id="10" creationId="{7BD2CF07-54A9-448C-AB1E-58FDF23C0D53}"/>
          </ac:picMkLst>
        </pc:picChg>
      </pc:sldChg>
      <pc:sldChg chg="delSp modTransition modAnim">
        <pc:chgData name="Cibelli, Kristen (CDC/DDPHSS/NCHS/DRM)" userId="c7f755bf-f1b8-4450-9522-c5eabf6edb35" providerId="ADAL" clId="{914A2128-A223-42DB-9326-F8089925EE46}" dt="2021-10-25T20:46:51.897" v="0"/>
        <pc:sldMkLst>
          <pc:docMk/>
          <pc:sldMk cId="764610498" sldId="468"/>
        </pc:sldMkLst>
        <pc:picChg chg="del">
          <ac:chgData name="Cibelli, Kristen (CDC/DDPHSS/NCHS/DRM)" userId="c7f755bf-f1b8-4450-9522-c5eabf6edb35" providerId="ADAL" clId="{914A2128-A223-42DB-9326-F8089925EE46}" dt="2021-10-25T20:46:51.897" v="0"/>
          <ac:picMkLst>
            <pc:docMk/>
            <pc:sldMk cId="764610498" sldId="468"/>
            <ac:picMk id="15" creationId="{26B0534E-6899-415C-8CBF-3ECB99BE1071}"/>
          </ac:picMkLst>
        </pc:picChg>
      </pc:sldChg>
      <pc:sldChg chg="delSp modTransition modAnim">
        <pc:chgData name="Cibelli, Kristen (CDC/DDPHSS/NCHS/DRM)" userId="c7f755bf-f1b8-4450-9522-c5eabf6edb35" providerId="ADAL" clId="{914A2128-A223-42DB-9326-F8089925EE46}" dt="2021-10-25T20:46:51.897" v="0"/>
        <pc:sldMkLst>
          <pc:docMk/>
          <pc:sldMk cId="1860069881" sldId="469"/>
        </pc:sldMkLst>
        <pc:picChg chg="del">
          <ac:chgData name="Cibelli, Kristen (CDC/DDPHSS/NCHS/DRM)" userId="c7f755bf-f1b8-4450-9522-c5eabf6edb35" providerId="ADAL" clId="{914A2128-A223-42DB-9326-F8089925EE46}" dt="2021-10-25T20:46:51.897" v="0"/>
          <ac:picMkLst>
            <pc:docMk/>
            <pc:sldMk cId="1860069881" sldId="469"/>
            <ac:picMk id="6" creationId="{0F251EE0-BCED-439C-8A3C-D5C7E3B4127C}"/>
          </ac:picMkLst>
        </pc:picChg>
      </pc:sldChg>
      <pc:sldChg chg="delSp modTransition modAnim">
        <pc:chgData name="Cibelli, Kristen (CDC/DDPHSS/NCHS/DRM)" userId="c7f755bf-f1b8-4450-9522-c5eabf6edb35" providerId="ADAL" clId="{914A2128-A223-42DB-9326-F8089925EE46}" dt="2021-10-25T20:46:51.897" v="0"/>
        <pc:sldMkLst>
          <pc:docMk/>
          <pc:sldMk cId="1741969640" sldId="470"/>
        </pc:sldMkLst>
        <pc:picChg chg="del">
          <ac:chgData name="Cibelli, Kristen (CDC/DDPHSS/NCHS/DRM)" userId="c7f755bf-f1b8-4450-9522-c5eabf6edb35" providerId="ADAL" clId="{914A2128-A223-42DB-9326-F8089925EE46}" dt="2021-10-25T20:46:51.897" v="0"/>
          <ac:picMkLst>
            <pc:docMk/>
            <pc:sldMk cId="1741969640" sldId="470"/>
            <ac:picMk id="3" creationId="{5B9D4FDC-3C43-4DD9-8B53-0A7490FFC989}"/>
          </ac:picMkLst>
        </pc:picChg>
      </pc:sldChg>
      <pc:sldChg chg="delSp modTransition modAnim">
        <pc:chgData name="Cibelli, Kristen (CDC/DDPHSS/NCHS/DRM)" userId="c7f755bf-f1b8-4450-9522-c5eabf6edb35" providerId="ADAL" clId="{914A2128-A223-42DB-9326-F8089925EE46}" dt="2021-10-25T20:46:51.897" v="0"/>
        <pc:sldMkLst>
          <pc:docMk/>
          <pc:sldMk cId="3794582835" sldId="471"/>
        </pc:sldMkLst>
        <pc:picChg chg="del">
          <ac:chgData name="Cibelli, Kristen (CDC/DDPHSS/NCHS/DRM)" userId="c7f755bf-f1b8-4450-9522-c5eabf6edb35" providerId="ADAL" clId="{914A2128-A223-42DB-9326-F8089925EE46}" dt="2021-10-25T20:46:51.897" v="0"/>
          <ac:picMkLst>
            <pc:docMk/>
            <pc:sldMk cId="3794582835" sldId="471"/>
            <ac:picMk id="9" creationId="{A0E34B01-6C80-4566-B280-551EA7A12B95}"/>
          </ac:picMkLst>
        </pc:picChg>
      </pc:sldChg>
      <pc:sldChg chg="delSp modTransition modAnim">
        <pc:chgData name="Cibelli, Kristen (CDC/DDPHSS/NCHS/DRM)" userId="c7f755bf-f1b8-4450-9522-c5eabf6edb35" providerId="ADAL" clId="{914A2128-A223-42DB-9326-F8089925EE46}" dt="2021-10-25T20:46:51.897" v="0"/>
        <pc:sldMkLst>
          <pc:docMk/>
          <pc:sldMk cId="822753017" sldId="472"/>
        </pc:sldMkLst>
        <pc:picChg chg="del">
          <ac:chgData name="Cibelli, Kristen (CDC/DDPHSS/NCHS/DRM)" userId="c7f755bf-f1b8-4450-9522-c5eabf6edb35" providerId="ADAL" clId="{914A2128-A223-42DB-9326-F8089925EE46}" dt="2021-10-25T20:46:51.897" v="0"/>
          <ac:picMkLst>
            <pc:docMk/>
            <pc:sldMk cId="822753017" sldId="472"/>
            <ac:picMk id="7" creationId="{733DE361-48EF-4272-98DC-4BCBF88FB3B9}"/>
          </ac:picMkLst>
        </pc:picChg>
      </pc:sldChg>
      <pc:sldChg chg="delSp modTransition modAnim">
        <pc:chgData name="Cibelli, Kristen (CDC/DDPHSS/NCHS/DRM)" userId="c7f755bf-f1b8-4450-9522-c5eabf6edb35" providerId="ADAL" clId="{914A2128-A223-42DB-9326-F8089925EE46}" dt="2021-10-25T20:46:51.897" v="0"/>
        <pc:sldMkLst>
          <pc:docMk/>
          <pc:sldMk cId="1352035641" sldId="473"/>
        </pc:sldMkLst>
        <pc:picChg chg="del">
          <ac:chgData name="Cibelli, Kristen (CDC/DDPHSS/NCHS/DRM)" userId="c7f755bf-f1b8-4450-9522-c5eabf6edb35" providerId="ADAL" clId="{914A2128-A223-42DB-9326-F8089925EE46}" dt="2021-10-25T20:46:51.897" v="0"/>
          <ac:picMkLst>
            <pc:docMk/>
            <pc:sldMk cId="1352035641" sldId="473"/>
            <ac:picMk id="6" creationId="{653BE422-0D12-414B-A966-D52BC5AE6B3A}"/>
          </ac:picMkLst>
        </pc:picChg>
      </pc:sldChg>
      <pc:sldChg chg="delSp modTransition modAnim">
        <pc:chgData name="Cibelli, Kristen (CDC/DDPHSS/NCHS/DRM)" userId="c7f755bf-f1b8-4450-9522-c5eabf6edb35" providerId="ADAL" clId="{914A2128-A223-42DB-9326-F8089925EE46}" dt="2021-10-25T20:46:51.897" v="0"/>
        <pc:sldMkLst>
          <pc:docMk/>
          <pc:sldMk cId="4215963150" sldId="474"/>
        </pc:sldMkLst>
        <pc:picChg chg="del">
          <ac:chgData name="Cibelli, Kristen (CDC/DDPHSS/NCHS/DRM)" userId="c7f755bf-f1b8-4450-9522-c5eabf6edb35" providerId="ADAL" clId="{914A2128-A223-42DB-9326-F8089925EE46}" dt="2021-10-25T20:46:51.897" v="0"/>
          <ac:picMkLst>
            <pc:docMk/>
            <pc:sldMk cId="4215963150" sldId="474"/>
            <ac:picMk id="5" creationId="{B7B3DC04-47DB-4FB4-8FA1-72529E2C37CD}"/>
          </ac:picMkLst>
        </pc:picChg>
      </pc:sldChg>
      <pc:sldChg chg="delSp modTransition modAnim">
        <pc:chgData name="Cibelli, Kristen (CDC/DDPHSS/NCHS/DRM)" userId="c7f755bf-f1b8-4450-9522-c5eabf6edb35" providerId="ADAL" clId="{914A2128-A223-42DB-9326-F8089925EE46}" dt="2021-10-25T20:46:51.897" v="0"/>
        <pc:sldMkLst>
          <pc:docMk/>
          <pc:sldMk cId="1520944592" sldId="475"/>
        </pc:sldMkLst>
        <pc:picChg chg="del">
          <ac:chgData name="Cibelli, Kristen (CDC/DDPHSS/NCHS/DRM)" userId="c7f755bf-f1b8-4450-9522-c5eabf6edb35" providerId="ADAL" clId="{914A2128-A223-42DB-9326-F8089925EE46}" dt="2021-10-25T20:46:51.897" v="0"/>
          <ac:picMkLst>
            <pc:docMk/>
            <pc:sldMk cId="1520944592" sldId="475"/>
            <ac:picMk id="5" creationId="{5581D5FB-3011-457C-92C8-A99D1791DAF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145" cy="465743"/>
          </a:xfrm>
          <a:prstGeom prst="rect">
            <a:avLst/>
          </a:prstGeom>
        </p:spPr>
        <p:txBody>
          <a:bodyPr vert="horz" lIns="88139" tIns="44070" rIns="88139" bIns="44070" rtlCol="0"/>
          <a:lstStyle>
            <a:lvl1pPr algn="l">
              <a:defRPr sz="1200"/>
            </a:lvl1pPr>
          </a:lstStyle>
          <a:p>
            <a:endParaRPr lang="en-US"/>
          </a:p>
        </p:txBody>
      </p:sp>
      <p:sp>
        <p:nvSpPr>
          <p:cNvPr id="3" name="Date Placeholder 2"/>
          <p:cNvSpPr>
            <a:spLocks noGrp="1"/>
          </p:cNvSpPr>
          <p:nvPr>
            <p:ph type="dt" sz="quarter" idx="1"/>
          </p:nvPr>
        </p:nvSpPr>
        <p:spPr>
          <a:xfrm>
            <a:off x="3970734" y="0"/>
            <a:ext cx="3038145" cy="465743"/>
          </a:xfrm>
          <a:prstGeom prst="rect">
            <a:avLst/>
          </a:prstGeom>
        </p:spPr>
        <p:txBody>
          <a:bodyPr vert="horz" lIns="88139" tIns="44070" rIns="88139" bIns="44070" rtlCol="0"/>
          <a:lstStyle>
            <a:lvl1pPr algn="r">
              <a:defRPr sz="1200"/>
            </a:lvl1pPr>
          </a:lstStyle>
          <a:p>
            <a:fld id="{CCD9D4F3-1CB6-4E57-BC6A-8FDD6DF1AC39}" type="datetimeFigureOut">
              <a:rPr lang="en-US" smtClean="0"/>
              <a:t>10/25/2021</a:t>
            </a:fld>
            <a:endParaRPr lang="en-US"/>
          </a:p>
        </p:txBody>
      </p:sp>
      <p:sp>
        <p:nvSpPr>
          <p:cNvPr id="4" name="Footer Placeholder 3"/>
          <p:cNvSpPr>
            <a:spLocks noGrp="1"/>
          </p:cNvSpPr>
          <p:nvPr>
            <p:ph type="ftr" sz="quarter" idx="2"/>
          </p:nvPr>
        </p:nvSpPr>
        <p:spPr>
          <a:xfrm>
            <a:off x="0" y="8830658"/>
            <a:ext cx="3038145" cy="465742"/>
          </a:xfrm>
          <a:prstGeom prst="rect">
            <a:avLst/>
          </a:prstGeom>
        </p:spPr>
        <p:txBody>
          <a:bodyPr vert="horz" lIns="88139" tIns="44070" rIns="88139" bIns="44070" rtlCol="0" anchor="b"/>
          <a:lstStyle>
            <a:lvl1pPr algn="l">
              <a:defRPr sz="1200"/>
            </a:lvl1pPr>
          </a:lstStyle>
          <a:p>
            <a:endParaRPr lang="en-US"/>
          </a:p>
        </p:txBody>
      </p:sp>
      <p:sp>
        <p:nvSpPr>
          <p:cNvPr id="5" name="Slide Number Placeholder 4"/>
          <p:cNvSpPr>
            <a:spLocks noGrp="1"/>
          </p:cNvSpPr>
          <p:nvPr>
            <p:ph type="sldNum" sz="quarter" idx="3"/>
          </p:nvPr>
        </p:nvSpPr>
        <p:spPr>
          <a:xfrm>
            <a:off x="3970734" y="8830658"/>
            <a:ext cx="3038145" cy="465742"/>
          </a:xfrm>
          <a:prstGeom prst="rect">
            <a:avLst/>
          </a:prstGeom>
        </p:spPr>
        <p:txBody>
          <a:bodyPr vert="horz" lIns="88139" tIns="44070" rIns="88139" bIns="44070" rtlCol="0" anchor="b"/>
          <a:lstStyle>
            <a:lvl1pPr algn="r">
              <a:defRPr sz="1200"/>
            </a:lvl1pPr>
          </a:lstStyle>
          <a:p>
            <a:fld id="{A352C7E1-5E17-4B76-93F9-C135FF019537}" type="slidenum">
              <a:rPr lang="en-US" smtClean="0"/>
              <a:t>‹#›</a:t>
            </a:fld>
            <a:endParaRPr lang="en-US"/>
          </a:p>
        </p:txBody>
      </p:sp>
    </p:spTree>
    <p:extLst>
      <p:ext uri="{BB962C8B-B14F-4D97-AF65-F5344CB8AC3E}">
        <p14:creationId xmlns:p14="http://schemas.microsoft.com/office/powerpoint/2010/main" val="157882588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jpeg>
</file>

<file path=ppt/media/image8.png>
</file>

<file path=ppt/media/image80.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8145" cy="464205"/>
          </a:xfrm>
          <a:prstGeom prst="rect">
            <a:avLst/>
          </a:prstGeom>
        </p:spPr>
        <p:txBody>
          <a:bodyPr vert="horz" lIns="88139" tIns="44070" rIns="88139" bIns="4407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970734" y="1"/>
            <a:ext cx="3038145" cy="464205"/>
          </a:xfrm>
          <a:prstGeom prst="rect">
            <a:avLst/>
          </a:prstGeom>
        </p:spPr>
        <p:txBody>
          <a:bodyPr vert="horz" lIns="88139" tIns="44070" rIns="88139" bIns="44070" rtlCol="0"/>
          <a:lstStyle>
            <a:lvl1pPr algn="r" eaLnBrk="1" fontAlgn="auto" hangingPunct="1">
              <a:spcBef>
                <a:spcPts val="0"/>
              </a:spcBef>
              <a:spcAft>
                <a:spcPts val="0"/>
              </a:spcAft>
              <a:defRPr sz="1200" smtClean="0">
                <a:latin typeface="+mn-lt"/>
              </a:defRPr>
            </a:lvl1pPr>
          </a:lstStyle>
          <a:p>
            <a:pPr>
              <a:defRPr/>
            </a:pPr>
            <a:fld id="{33C03299-4BB1-4AD2-828F-715F084383AD}" type="datetimeFigureOut">
              <a:rPr lang="en-US"/>
              <a:pPr>
                <a:defRPr/>
              </a:pPr>
              <a:t>10/25/2021</a:t>
            </a:fld>
            <a:endParaRPr lang="en-US"/>
          </a:p>
        </p:txBody>
      </p:sp>
      <p:sp>
        <p:nvSpPr>
          <p:cNvPr id="4" name="Slide Image Placeholder 3"/>
          <p:cNvSpPr>
            <a:spLocks noGrp="1" noRot="1" noChangeAspect="1"/>
          </p:cNvSpPr>
          <p:nvPr>
            <p:ph type="sldImg" idx="2"/>
          </p:nvPr>
        </p:nvSpPr>
        <p:spPr>
          <a:xfrm>
            <a:off x="406400" y="698500"/>
            <a:ext cx="6197600" cy="3486150"/>
          </a:xfrm>
          <a:prstGeom prst="rect">
            <a:avLst/>
          </a:prstGeom>
          <a:noFill/>
          <a:ln w="12700">
            <a:solidFill>
              <a:prstClr val="black"/>
            </a:solidFill>
          </a:ln>
        </p:spPr>
        <p:txBody>
          <a:bodyPr vert="horz" lIns="88139" tIns="44070" rIns="88139" bIns="44070" rtlCol="0" anchor="ctr"/>
          <a:lstStyle/>
          <a:p>
            <a:pPr lvl="0"/>
            <a:endParaRPr lang="en-US" noProof="0"/>
          </a:p>
        </p:txBody>
      </p:sp>
      <p:sp>
        <p:nvSpPr>
          <p:cNvPr id="5" name="Notes Placeholder 4"/>
          <p:cNvSpPr>
            <a:spLocks noGrp="1"/>
          </p:cNvSpPr>
          <p:nvPr>
            <p:ph type="body" sz="quarter" idx="3"/>
          </p:nvPr>
        </p:nvSpPr>
        <p:spPr>
          <a:xfrm>
            <a:off x="701345" y="4416099"/>
            <a:ext cx="5607711" cy="4182457"/>
          </a:xfrm>
          <a:prstGeom prst="rect">
            <a:avLst/>
          </a:prstGeom>
        </p:spPr>
        <p:txBody>
          <a:bodyPr vert="horz" lIns="88139" tIns="44070" rIns="88139" bIns="4407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30659"/>
            <a:ext cx="3038145" cy="464205"/>
          </a:xfrm>
          <a:prstGeom prst="rect">
            <a:avLst/>
          </a:prstGeom>
        </p:spPr>
        <p:txBody>
          <a:bodyPr vert="horz" lIns="88139" tIns="44070" rIns="88139" bIns="4407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970734" y="8830659"/>
            <a:ext cx="3038145" cy="464205"/>
          </a:xfrm>
          <a:prstGeom prst="rect">
            <a:avLst/>
          </a:prstGeom>
        </p:spPr>
        <p:txBody>
          <a:bodyPr vert="horz" lIns="88139" tIns="44070" rIns="88139" bIns="44070" rtlCol="0" anchor="b"/>
          <a:lstStyle>
            <a:lvl1pPr algn="r" eaLnBrk="1" fontAlgn="auto" hangingPunct="1">
              <a:spcBef>
                <a:spcPts val="0"/>
              </a:spcBef>
              <a:spcAft>
                <a:spcPts val="0"/>
              </a:spcAft>
              <a:defRPr sz="1200" smtClean="0">
                <a:latin typeface="+mn-lt"/>
              </a:defRPr>
            </a:lvl1pPr>
          </a:lstStyle>
          <a:p>
            <a:pPr>
              <a:defRPr/>
            </a:pPr>
            <a:fld id="{EB38CAEC-4554-485B-9189-C45C7447A404}" type="slidenum">
              <a:rPr lang="en-US"/>
              <a:pPr>
                <a:defRPr/>
              </a:pPr>
              <a:t>‹#›</a:t>
            </a:fld>
            <a:endParaRPr lang="en-US"/>
          </a:p>
        </p:txBody>
      </p:sp>
    </p:spTree>
    <p:extLst>
      <p:ext uri="{BB962C8B-B14F-4D97-AF65-F5344CB8AC3E}">
        <p14:creationId xmlns:p14="http://schemas.microsoft.com/office/powerpoint/2010/main" val="150358385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 typeface="Arial" panose="020B0604020202020204" pitchFamily="34" charset="0"/>
              <a:buNone/>
            </a:pPr>
            <a:r>
              <a:rPr lang="en-US" altLang="en-US" sz="1400" dirty="0">
                <a:latin typeface="Arial" panose="020B0604020202020204" pitchFamily="34" charset="0"/>
                <a:cs typeface="Arial" panose="020B0604020202020204" pitchFamily="34" charset="0"/>
              </a:rPr>
              <a:t>I’d also like to acknowledge Ben Rogers who joined our work on item nonresponse detection.</a:t>
            </a:r>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Myriad Web Pro" panose="020B0503030403020204" pitchFamily="34" charset="0"/>
              </a:defRPr>
            </a:lvl1pPr>
            <a:lvl2pPr marL="716130" indent="-275434">
              <a:defRPr>
                <a:solidFill>
                  <a:schemeClr val="tx1"/>
                </a:solidFill>
                <a:latin typeface="Myriad Web Pro" panose="020B0503030403020204" pitchFamily="34" charset="0"/>
              </a:defRPr>
            </a:lvl2pPr>
            <a:lvl3pPr marL="1101738" indent="-220348">
              <a:defRPr>
                <a:solidFill>
                  <a:schemeClr val="tx1"/>
                </a:solidFill>
                <a:latin typeface="Myriad Web Pro" panose="020B0503030403020204" pitchFamily="34" charset="0"/>
              </a:defRPr>
            </a:lvl3pPr>
            <a:lvl4pPr marL="1542433" indent="-220348">
              <a:defRPr>
                <a:solidFill>
                  <a:schemeClr val="tx1"/>
                </a:solidFill>
                <a:latin typeface="Myriad Web Pro" panose="020B0503030403020204" pitchFamily="34" charset="0"/>
              </a:defRPr>
            </a:lvl4pPr>
            <a:lvl5pPr marL="1983128" indent="-220348">
              <a:defRPr>
                <a:solidFill>
                  <a:schemeClr val="tx1"/>
                </a:solidFill>
                <a:latin typeface="Myriad Web Pro" panose="020B0503030403020204" pitchFamily="34" charset="0"/>
              </a:defRPr>
            </a:lvl5pPr>
            <a:lvl6pPr marL="2423823" indent="-220348" fontAlgn="base">
              <a:spcBef>
                <a:spcPct val="0"/>
              </a:spcBef>
              <a:spcAft>
                <a:spcPct val="0"/>
              </a:spcAft>
              <a:defRPr>
                <a:solidFill>
                  <a:schemeClr val="tx1"/>
                </a:solidFill>
                <a:latin typeface="Myriad Web Pro" panose="020B0503030403020204" pitchFamily="34" charset="0"/>
              </a:defRPr>
            </a:lvl6pPr>
            <a:lvl7pPr marL="2864518" indent="-220348" fontAlgn="base">
              <a:spcBef>
                <a:spcPct val="0"/>
              </a:spcBef>
              <a:spcAft>
                <a:spcPct val="0"/>
              </a:spcAft>
              <a:defRPr>
                <a:solidFill>
                  <a:schemeClr val="tx1"/>
                </a:solidFill>
                <a:latin typeface="Myriad Web Pro" panose="020B0503030403020204" pitchFamily="34" charset="0"/>
              </a:defRPr>
            </a:lvl7pPr>
            <a:lvl8pPr marL="3305213" indent="-220348" fontAlgn="base">
              <a:spcBef>
                <a:spcPct val="0"/>
              </a:spcBef>
              <a:spcAft>
                <a:spcPct val="0"/>
              </a:spcAft>
              <a:defRPr>
                <a:solidFill>
                  <a:schemeClr val="tx1"/>
                </a:solidFill>
                <a:latin typeface="Myriad Web Pro" panose="020B0503030403020204" pitchFamily="34" charset="0"/>
              </a:defRPr>
            </a:lvl8pPr>
            <a:lvl9pPr marL="3745908" indent="-220348" fontAlgn="base">
              <a:spcBef>
                <a:spcPct val="0"/>
              </a:spcBef>
              <a:spcAft>
                <a:spcPct val="0"/>
              </a:spcAft>
              <a:defRPr>
                <a:solidFill>
                  <a:schemeClr val="tx1"/>
                </a:solidFill>
                <a:latin typeface="Myriad Web Pro" panose="020B0503030403020204" pitchFamily="34" charset="0"/>
              </a:defRPr>
            </a:lvl9pPr>
          </a:lstStyle>
          <a:p>
            <a:pPr fontAlgn="base">
              <a:spcBef>
                <a:spcPct val="0"/>
              </a:spcBef>
              <a:spcAft>
                <a:spcPct val="0"/>
              </a:spcAft>
            </a:pPr>
            <a:fld id="{6F084AA2-EDF3-41B6-9BD5-4D1331E35CE7}" type="slidenum">
              <a:rPr lang="en-US" altLang="en-US">
                <a:latin typeface="Calibri" panose="020F0502020204030204" pitchFamily="34" charset="0"/>
              </a:rPr>
              <a:pPr fontAlgn="base">
                <a:spcBef>
                  <a:spcPct val="0"/>
                </a:spcBef>
                <a:spcAft>
                  <a:spcPct val="0"/>
                </a:spcAft>
              </a:pPr>
              <a:t>1</a:t>
            </a:fld>
            <a:endParaRPr lang="en-US" altLang="en-US" dirty="0">
              <a:latin typeface="Calibri" panose="020F0502020204030204" pitchFamily="34" charset="0"/>
            </a:endParaRPr>
          </a:p>
        </p:txBody>
      </p:sp>
    </p:spTree>
    <p:extLst>
      <p:ext uri="{BB962C8B-B14F-4D97-AF65-F5344CB8AC3E}">
        <p14:creationId xmlns:p14="http://schemas.microsoft.com/office/powerpoint/2010/main" val="3554512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11</a:t>
            </a:fld>
            <a:endParaRPr lang="en-US"/>
          </a:p>
        </p:txBody>
      </p:sp>
    </p:spTree>
    <p:extLst>
      <p:ext uri="{BB962C8B-B14F-4D97-AF65-F5344CB8AC3E}">
        <p14:creationId xmlns:p14="http://schemas.microsoft.com/office/powerpoint/2010/main" val="17117770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rPr>
              <a:t>So far – we’ve had success identifying item NR for the first 4 categories. We are currently refining identification of the “Other” category and low/high risk</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rPr>
              <a:t>The model has value beyond RANDS and has been applied on vaccine hesitancy in the State Department and in the free text responses from v-safe. </a:t>
            </a:r>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12</a:t>
            </a:fld>
            <a:endParaRPr lang="en-US"/>
          </a:p>
        </p:txBody>
      </p:sp>
    </p:spTree>
    <p:extLst>
      <p:ext uri="{BB962C8B-B14F-4D97-AF65-F5344CB8AC3E}">
        <p14:creationId xmlns:p14="http://schemas.microsoft.com/office/powerpoint/2010/main" val="1959428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rPr>
              <a:t>To keep the assignments manageable, there is a reduced number of total items to code per person. Our objective was to get a large amount of coverage with two coders per response, and a small subset with all five coders for IRR (inter rater reliability). There are 1400 total samples per person. This gives us coverage of about 2,500 of the high-risk samples we’ve identified previously using one of our methods, 500 random samples, and 200 full overlap samples.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13</a:t>
            </a:fld>
            <a:endParaRPr lang="en-US"/>
          </a:p>
        </p:txBody>
      </p:sp>
    </p:spTree>
    <p:extLst>
      <p:ext uri="{BB962C8B-B14F-4D97-AF65-F5344CB8AC3E}">
        <p14:creationId xmlns:p14="http://schemas.microsoft.com/office/powerpoint/2010/main" val="2061612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19.5% is the percentage of item nonresponse</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14</a:t>
            </a:fld>
            <a:endParaRPr lang="en-US"/>
          </a:p>
        </p:txBody>
      </p:sp>
    </p:spTree>
    <p:extLst>
      <p:ext uri="{BB962C8B-B14F-4D97-AF65-F5344CB8AC3E}">
        <p14:creationId xmlns:p14="http://schemas.microsoft.com/office/powerpoint/2010/main" val="1012493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16</a:t>
            </a:fld>
            <a:endParaRPr lang="en-US"/>
          </a:p>
        </p:txBody>
      </p:sp>
    </p:spTree>
    <p:extLst>
      <p:ext uri="{BB962C8B-B14F-4D97-AF65-F5344CB8AC3E}">
        <p14:creationId xmlns:p14="http://schemas.microsoft.com/office/powerpoint/2010/main" val="3689634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solidFill>
                  <a:srgbClr val="006166"/>
                </a:solidFill>
              </a:rPr>
              <a:t>More Gibberish, Don’t know and Refusals but less Blank and Other among 18-29</a:t>
            </a:r>
          </a:p>
          <a:p>
            <a:pPr lvl="1"/>
            <a:r>
              <a:rPr lang="en-US" sz="1200" dirty="0">
                <a:solidFill>
                  <a:srgbClr val="006166"/>
                </a:solidFill>
              </a:rPr>
              <a:t>More Other as age increases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17</a:t>
            </a:fld>
            <a:endParaRPr lang="en-US"/>
          </a:p>
        </p:txBody>
      </p:sp>
    </p:spTree>
    <p:extLst>
      <p:ext uri="{BB962C8B-B14F-4D97-AF65-F5344CB8AC3E}">
        <p14:creationId xmlns:p14="http://schemas.microsoft.com/office/powerpoint/2010/main" val="199941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solidFill>
                  <a:srgbClr val="006166"/>
                </a:solidFill>
              </a:rPr>
              <a:t>Less Blank but more Other among Non-Hispanic White</a:t>
            </a:r>
          </a:p>
          <a:p>
            <a:pPr lvl="1"/>
            <a:r>
              <a:rPr lang="en-US" sz="1200" dirty="0">
                <a:solidFill>
                  <a:srgbClr val="006166"/>
                </a:solidFill>
              </a:rPr>
              <a:t>More Other among Non-Hispanic Other</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18</a:t>
            </a:fld>
            <a:endParaRPr lang="en-US"/>
          </a:p>
        </p:txBody>
      </p:sp>
    </p:spTree>
    <p:extLst>
      <p:ext uri="{BB962C8B-B14F-4D97-AF65-F5344CB8AC3E}">
        <p14:creationId xmlns:p14="http://schemas.microsoft.com/office/powerpoint/2010/main" val="3851063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solidFill>
                  <a:srgbClr val="006166"/>
                </a:solidFill>
              </a:rPr>
              <a:t>More Gibberish, Don’t know, Refusals, and Other but less Blank for opt-in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dirty="0">
              <a:solidFill>
                <a:srgbClr val="006166"/>
              </a:solidFill>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BUT: Less blank for the opt-in panel appears to be due to a difference in how blanks are handled. Probability panel allowed blanks and coded them as web skips. There were no blanks among the qualified complete cases for the opt-in panel; however, we do see a couple hundred blank responses among the non-qualified cases for the opt-in, which were not included in our analysis (we only included qualified completed cases).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19</a:t>
            </a:fld>
            <a:endParaRPr lang="en-US"/>
          </a:p>
        </p:txBody>
      </p:sp>
    </p:spTree>
    <p:extLst>
      <p:ext uri="{BB962C8B-B14F-4D97-AF65-F5344CB8AC3E}">
        <p14:creationId xmlns:p14="http://schemas.microsoft.com/office/powerpoint/2010/main" val="1917210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solidFill>
                  <a:srgbClr val="006166"/>
                </a:solidFill>
              </a:rPr>
              <a:t>More Don’t know among those with less than a bachelor’s degree</a:t>
            </a:r>
          </a:p>
          <a:p>
            <a:pPr lvl="1"/>
            <a:r>
              <a:rPr lang="en-US" sz="1200" dirty="0">
                <a:solidFill>
                  <a:srgbClr val="006166"/>
                </a:solidFill>
              </a:rPr>
              <a:t>More Other among those with a bachelor’s degree or more</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20</a:t>
            </a:fld>
            <a:endParaRPr lang="en-US"/>
          </a:p>
        </p:txBody>
      </p:sp>
    </p:spTree>
    <p:extLst>
      <p:ext uri="{BB962C8B-B14F-4D97-AF65-F5344CB8AC3E}">
        <p14:creationId xmlns:p14="http://schemas.microsoft.com/office/powerpoint/2010/main" val="5220068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solidFill>
                  <a:srgbClr val="006166"/>
                </a:solidFill>
              </a:rPr>
              <a:t>More Blank and Don’t know but less Refusals for females</a:t>
            </a:r>
          </a:p>
          <a:p>
            <a:pPr lvl="1"/>
            <a:r>
              <a:rPr lang="en-US" sz="1200" dirty="0">
                <a:solidFill>
                  <a:srgbClr val="006166"/>
                </a:solidFill>
              </a:rPr>
              <a:t>More Refusals and Other among males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21</a:t>
            </a:fld>
            <a:endParaRPr lang="en-US"/>
          </a:p>
        </p:txBody>
      </p:sp>
    </p:spTree>
    <p:extLst>
      <p:ext uri="{BB962C8B-B14F-4D97-AF65-F5344CB8AC3E}">
        <p14:creationId xmlns:p14="http://schemas.microsoft.com/office/powerpoint/2010/main" val="439681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covers two areas of research – the first explores the use of “since the Coronavirus pandemic began” as a time reference for survey questions. The second examines the quality of open-text responses, which were collected to address the primary research area. Specifically, we explore approaches to detect item nonresponse and then examine the nature and extent of item nonresponse.</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a:t>
            </a:fld>
            <a:endParaRPr lang="en-US"/>
          </a:p>
        </p:txBody>
      </p:sp>
    </p:spTree>
    <p:extLst>
      <p:ext uri="{BB962C8B-B14F-4D97-AF65-F5344CB8AC3E}">
        <p14:creationId xmlns:p14="http://schemas.microsoft.com/office/powerpoint/2010/main" val="315097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solidFill>
                  <a:srgbClr val="006166"/>
                </a:solidFill>
              </a:rPr>
              <a:t>More Blank, Gibberish, and Refusals on the web</a:t>
            </a:r>
          </a:p>
          <a:p>
            <a:pPr lvl="1"/>
            <a:r>
              <a:rPr lang="en-US" sz="1200" dirty="0">
                <a:solidFill>
                  <a:srgbClr val="006166"/>
                </a:solidFill>
              </a:rPr>
              <a:t>More Don’t know and Other on the telephone</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22</a:t>
            </a:fld>
            <a:endParaRPr lang="en-US"/>
          </a:p>
        </p:txBody>
      </p:sp>
    </p:spTree>
    <p:extLst>
      <p:ext uri="{BB962C8B-B14F-4D97-AF65-F5344CB8AC3E}">
        <p14:creationId xmlns:p14="http://schemas.microsoft.com/office/powerpoint/2010/main" val="3231341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23</a:t>
            </a:fld>
            <a:endParaRPr lang="en-US"/>
          </a:p>
        </p:txBody>
      </p:sp>
    </p:spTree>
    <p:extLst>
      <p:ext uri="{BB962C8B-B14F-4D97-AF65-F5344CB8AC3E}">
        <p14:creationId xmlns:p14="http://schemas.microsoft.com/office/powerpoint/2010/main" val="20050546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24</a:t>
            </a:fld>
            <a:endParaRPr lang="en-US"/>
          </a:p>
        </p:txBody>
      </p:sp>
    </p:spTree>
    <p:extLst>
      <p:ext uri="{BB962C8B-B14F-4D97-AF65-F5344CB8AC3E}">
        <p14:creationId xmlns:p14="http://schemas.microsoft.com/office/powerpoint/2010/main" val="513492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25</a:t>
            </a:fld>
            <a:endParaRPr lang="en-US"/>
          </a:p>
        </p:txBody>
      </p:sp>
    </p:spTree>
    <p:extLst>
      <p:ext uri="{BB962C8B-B14F-4D97-AF65-F5344CB8AC3E}">
        <p14:creationId xmlns:p14="http://schemas.microsoft.com/office/powerpoint/2010/main" val="40551494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26</a:t>
            </a:fld>
            <a:endParaRPr lang="en-US"/>
          </a:p>
        </p:txBody>
      </p:sp>
    </p:spTree>
    <p:extLst>
      <p:ext uri="{BB962C8B-B14F-4D97-AF65-F5344CB8AC3E}">
        <p14:creationId xmlns:p14="http://schemas.microsoft.com/office/powerpoint/2010/main" val="21076495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30</a:t>
            </a:fld>
            <a:endParaRPr lang="en-US"/>
          </a:p>
        </p:txBody>
      </p:sp>
    </p:spTree>
    <p:extLst>
      <p:ext uri="{BB962C8B-B14F-4D97-AF65-F5344CB8AC3E}">
        <p14:creationId xmlns:p14="http://schemas.microsoft.com/office/powerpoint/2010/main" val="8448606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 typeface="Arial" panose="020B0604020202020204" pitchFamily="34" charset="0"/>
              <a:buChar char="•"/>
            </a:pPr>
            <a:endParaRPr lang="en-US" altLang="en-US" sz="1400" dirty="0">
              <a:latin typeface="Arial" panose="020B0604020202020204" pitchFamily="34" charset="0"/>
              <a:cs typeface="Arial" panose="020B0604020202020204" pitchFamily="34" charset="0"/>
            </a:endParaRPr>
          </a:p>
          <a:p>
            <a:pPr marL="171450" marR="0" lvl="0" indent="-171450" algn="l" defTabSz="914400" rtl="0" eaLnBrk="1" fontAlgn="base" latinLnBrk="0" hangingPunct="1">
              <a:lnSpc>
                <a:spcPct val="100000"/>
              </a:lnSpc>
              <a:spcBef>
                <a:spcPct val="30000"/>
              </a:spcBef>
              <a:spcAft>
                <a:spcPct val="0"/>
              </a:spcAft>
              <a:buClrTx/>
              <a:buSzTx/>
              <a:buFont typeface="Arial" panose="020B0604020202020204" pitchFamily="34" charset="0"/>
              <a:buChar char="•"/>
              <a:tabLst/>
              <a:defRPr/>
            </a:pP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31</a:t>
            </a:fld>
            <a:endParaRPr lang="en-US"/>
          </a:p>
        </p:txBody>
      </p:sp>
    </p:spTree>
    <p:extLst>
      <p:ext uri="{BB962C8B-B14F-4D97-AF65-F5344CB8AC3E}">
        <p14:creationId xmlns:p14="http://schemas.microsoft.com/office/powerpoint/2010/main" val="18337011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Overall, the pattern of responses to the probes by age, education, and race and ethnicity are remarkably similar.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Overall, for all age groups, we see similar peaks for Probe 1 at December 2019, followed by a second, smaller peak around March 2020. However, these peaks are more noticeable for younger Rs (18-29), indicating slightly more alignment between the onset of the pandemic and when they believe that it began to first affect their daily lives. Whereas for other age groups, reported dates for Probe 1 are more widely dispersed around December 2019, particularly for those 60+. We also see smaller peaks at March 2020, compared to the younger respondents.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For Probe 2, we see the same noticeable spike at March 2020 for all age groups.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32</a:t>
            </a:fld>
            <a:endParaRPr lang="en-US"/>
          </a:p>
        </p:txBody>
      </p:sp>
    </p:spTree>
    <p:extLst>
      <p:ext uri="{BB962C8B-B14F-4D97-AF65-F5344CB8AC3E}">
        <p14:creationId xmlns:p14="http://schemas.microsoft.com/office/powerpoint/2010/main" val="6680996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By education, we see a wider dispersion of responses around December 2019 for those with some college or less, compared to a slightly more noticeable peak for those with a Bachelor’s or above. Otherwise, very little difference can be observed in the distribution of responses by level of education.</a:t>
            </a:r>
          </a:p>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33</a:t>
            </a:fld>
            <a:endParaRPr lang="en-US"/>
          </a:p>
        </p:txBody>
      </p:sp>
    </p:spTree>
    <p:extLst>
      <p:ext uri="{BB962C8B-B14F-4D97-AF65-F5344CB8AC3E}">
        <p14:creationId xmlns:p14="http://schemas.microsoft.com/office/powerpoint/2010/main" val="2492342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A similar difference can be seen by respondent race and ethnicity. For White, non-Hispanic Rs, there is a wider dispersion of responses around December 2019, while there is a slightly more defined peak here for Black, non-Hispanic; Hispanic; and Other, non-Hispanic respondents.</a:t>
            </a:r>
          </a:p>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34</a:t>
            </a:fld>
            <a:endParaRPr lang="en-US"/>
          </a:p>
        </p:txBody>
      </p:sp>
    </p:spTree>
    <p:extLst>
      <p:ext uri="{BB962C8B-B14F-4D97-AF65-F5344CB8AC3E}">
        <p14:creationId xmlns:p14="http://schemas.microsoft.com/office/powerpoint/2010/main" val="4191478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effectLst/>
                <a:latin typeface="Segoe UI" panose="020B0502040204020203" pitchFamily="34" charset="0"/>
              </a:rPr>
              <a:t>To address these research questions, we embedded a series of probes questions in our Research and Development Survey (RANDS).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dirty="0">
              <a:effectLst/>
              <a:latin typeface="Segoe UI" panose="020B0502040204020203" pitchFamily="34"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effectLst/>
                <a:latin typeface="Segoe UI" panose="020B0502040204020203" pitchFamily="34" charset="0"/>
              </a:rPr>
              <a:t>Repurposed RANDS when the pandemic hit </a:t>
            </a:r>
            <a:r>
              <a:rPr lang="en-US" sz="1200" dirty="0">
                <a:effectLst/>
                <a:latin typeface="Segoe UI" panose="020B0502040204020203" pitchFamily="34" charset="0"/>
                <a:sym typeface="Wingdings" panose="05000000000000000000" pitchFamily="2" charset="2"/>
              </a:rPr>
              <a:t>with the </a:t>
            </a:r>
            <a:r>
              <a:rPr lang="en-US" sz="1200" dirty="0">
                <a:effectLst/>
                <a:latin typeface="Segoe UI" panose="020B0502040204020203" pitchFamily="34" charset="0"/>
              </a:rPr>
              <a:t>RANDS During COVID-19 Surveys.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dirty="0">
              <a:effectLst/>
              <a:latin typeface="Segoe UI" panose="020B0502040204020203" pitchFamily="34"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effectLst/>
                <a:latin typeface="Segoe UI" panose="020B0502040204020203" pitchFamily="34" charset="0"/>
              </a:rPr>
              <a:t>This is the weighted cumulative RR--that is from panel sampling to survey complete. The survey completion rates (survey sample to completes) were much higher (high 70s./80s IIRC) – out of 8,663 sampled units.</a:t>
            </a:r>
            <a:endParaRPr lang="en-US" sz="1200" dirty="0">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4</a:t>
            </a:fld>
            <a:endParaRPr lang="en-US"/>
          </a:p>
        </p:txBody>
      </p:sp>
    </p:spTree>
    <p:extLst>
      <p:ext uri="{BB962C8B-B14F-4D97-AF65-F5344CB8AC3E}">
        <p14:creationId xmlns:p14="http://schemas.microsoft.com/office/powerpoint/2010/main" val="2181894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There was some discussion about using date fields for the first two probes, but we decided to keep these open-ended. As expected, this did result in some rather messy data, but, also as expected, it yielded richer data by allowing respondents to report broader timeframes – such as “Fall 2019” among other types of answers, which we’ll see more of shortly.</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5</a:t>
            </a:fld>
            <a:endParaRPr lang="en-US"/>
          </a:p>
        </p:txBody>
      </p:sp>
    </p:spTree>
    <p:extLst>
      <p:ext uri="{BB962C8B-B14F-4D97-AF65-F5344CB8AC3E}">
        <p14:creationId xmlns:p14="http://schemas.microsoft.com/office/powerpoint/2010/main" val="1352735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lang="en-US" sz="1200" kern="1200" dirty="0">
                <a:solidFill>
                  <a:schemeClr val="tx1"/>
                </a:solidFill>
                <a:effectLst/>
                <a:latin typeface="+mn-lt"/>
                <a:ea typeface="+mn-ea"/>
                <a:cs typeface="+mn-cs"/>
              </a:rPr>
              <a:t>For the date matching and cleaning – we wanted to try to automate this process because – of the amount of data – which would make it very time-consuming and error-prone to clean by hand. </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Further – the preponderance of date responses lends itself well to automation.</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Data Scientist colleague, Travis Hoppe, worked with us to apply a rule-based approach building on an existing date-detecting program in Python.</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bunch of cases were resolved using simple rule fixes (e.g., “October”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“October 2019”)</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But we also had to develop some more advanced rule fixes (“Fall”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9/1/2019, 10/1/2019, 11/1/2019)</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were able to resolve all but approximately 500 cases this way, however, there were some challenges, for example,</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Challenges</a:t>
            </a:r>
            <a:endParaRPr lang="en-US" sz="105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Didn’t catch all responses – RELATIVE RESPONSES – THESE WE DID MANULLY</a:t>
            </a:r>
            <a:endParaRPr lang="en-US" sz="1050" kern="1200" dirty="0">
              <a:solidFill>
                <a:schemeClr val="tx1"/>
              </a:solidFill>
              <a:effectLst/>
              <a:latin typeface="+mn-lt"/>
              <a:ea typeface="+mn-ea"/>
              <a:cs typeface="+mn-cs"/>
            </a:endParaRPr>
          </a:p>
          <a:p>
            <a:pPr lvl="2"/>
            <a:r>
              <a:rPr lang="en-US" sz="1200" kern="1200" dirty="0">
                <a:solidFill>
                  <a:schemeClr val="tx1"/>
                </a:solidFill>
                <a:effectLst/>
                <a:latin typeface="+mn-lt"/>
                <a:ea typeface="+mn-ea"/>
                <a:cs typeface="+mn-cs"/>
              </a:rPr>
              <a:t>e.g., “4months ago” (based on date of the interview)</a:t>
            </a:r>
            <a:endParaRPr lang="en-US" sz="105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Tricky responses – PROGRAM COUNTED TWO DATES BUT THERE WAS REALLY JUST ONE</a:t>
            </a:r>
            <a:endParaRPr lang="en-US" sz="1050" kern="1200" dirty="0">
              <a:solidFill>
                <a:schemeClr val="tx1"/>
              </a:solidFill>
              <a:effectLst/>
              <a:latin typeface="+mn-lt"/>
              <a:ea typeface="+mn-ea"/>
              <a:cs typeface="+mn-cs"/>
            </a:endParaRPr>
          </a:p>
          <a:p>
            <a:pPr lvl="2"/>
            <a:r>
              <a:rPr lang="en-US" sz="1200" kern="1200" dirty="0">
                <a:solidFill>
                  <a:schemeClr val="tx1"/>
                </a:solidFill>
                <a:effectLst/>
                <a:latin typeface="+mn-lt"/>
                <a:ea typeface="+mn-ea"/>
                <a:cs typeface="+mn-cs"/>
              </a:rPr>
              <a:t>“In </a:t>
            </a:r>
            <a:r>
              <a:rPr lang="en-US" sz="1200" b="1" kern="1200" dirty="0">
                <a:solidFill>
                  <a:schemeClr val="tx1"/>
                </a:solidFill>
                <a:effectLst/>
                <a:latin typeface="+mn-lt"/>
                <a:ea typeface="+mn-ea"/>
                <a:cs typeface="+mn-cs"/>
              </a:rPr>
              <a:t>March</a:t>
            </a:r>
            <a:r>
              <a:rPr lang="en-US" sz="1200" kern="1200" dirty="0">
                <a:solidFill>
                  <a:schemeClr val="tx1"/>
                </a:solidFill>
                <a:effectLst/>
                <a:latin typeface="+mn-lt"/>
                <a:ea typeface="+mn-ea"/>
                <a:cs typeface="+mn-cs"/>
              </a:rPr>
              <a:t>. My place of work was forced to close entirely, so I and all of my co-workers lost our jobs in </a:t>
            </a:r>
            <a:r>
              <a:rPr lang="en-US" sz="1200" b="1" kern="1200" dirty="0">
                <a:solidFill>
                  <a:schemeClr val="tx1"/>
                </a:solidFill>
                <a:effectLst/>
                <a:latin typeface="+mn-lt"/>
                <a:ea typeface="+mn-ea"/>
                <a:cs typeface="+mn-cs"/>
              </a:rPr>
              <a:t>March</a:t>
            </a:r>
            <a:r>
              <a:rPr lang="en-US" sz="1200" kern="1200" dirty="0">
                <a:solidFill>
                  <a:schemeClr val="tx1"/>
                </a:solidFill>
                <a:effectLst/>
                <a:latin typeface="+mn-lt"/>
                <a:ea typeface="+mn-ea"/>
                <a:cs typeface="+mn-cs"/>
              </a:rPr>
              <a:t>.” [emphasis added]</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one point, we determined that we were getting diminishing returns by adding rules to the python script and that it would make more sense to resolve the remaining cases by hand. Many thanks to Valerie for doing the heavy lifting here.</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final and thorough review of the data also turned out to be a good thing because there were some tricky cases where the program didn’t necessarily do the right thing – as in the case with March mentioned twice.</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was definitely some time-savings with this process here but it wasn’t perfect. However, we believe that what we learned and have put in place for this research will apply in future project where dates are salient – like the NSFG.</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6</a:t>
            </a:fld>
            <a:endParaRPr lang="en-US"/>
          </a:p>
        </p:txBody>
      </p:sp>
    </p:spTree>
    <p:extLst>
      <p:ext uri="{BB962C8B-B14F-4D97-AF65-F5344CB8AC3E}">
        <p14:creationId xmlns:p14="http://schemas.microsoft.com/office/powerpoint/2010/main" val="394546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script identified 7,726 single date responses to the first probe and 9,608 to the second.</a:t>
            </a:r>
          </a:p>
          <a:p>
            <a:r>
              <a:rPr lang="en-US" sz="1200" kern="1200" dirty="0">
                <a:solidFill>
                  <a:schemeClr val="tx1"/>
                </a:solidFill>
                <a:effectLst/>
                <a:latin typeface="+mn-lt"/>
                <a:ea typeface="+mn-ea"/>
                <a:cs typeface="+mn-cs"/>
              </a:rPr>
              <a:t>Bunch of people reported more than one date – particularly for the first probe. Many noted that the pandemic began in China on one date and reached the United States on another. Some actually noted that it depends on “how you define pandemic.” This manual review also enabled us to identify some interesting patterns and quantify the out-of-scope responses.</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7</a:t>
            </a:fld>
            <a:endParaRPr lang="en-US"/>
          </a:p>
        </p:txBody>
      </p:sp>
    </p:spTree>
    <p:extLst>
      <p:ext uri="{BB962C8B-B14F-4D97-AF65-F5344CB8AC3E}">
        <p14:creationId xmlns:p14="http://schemas.microsoft.com/office/powerpoint/2010/main" val="1930813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Here we have plotted the dates from the first and second probe. All responses (both 1 date and multi-date) are included.</a:t>
            </a:r>
          </a:p>
          <a:p>
            <a:r>
              <a:rPr lang="en-US" sz="1200" kern="1200" dirty="0">
                <a:solidFill>
                  <a:schemeClr val="tx1"/>
                </a:solidFill>
                <a:effectLst/>
                <a:latin typeface="+mn-lt"/>
                <a:ea typeface="+mn-ea"/>
                <a:cs typeface="+mn-cs"/>
              </a:rPr>
              <a:t>Those with more than 1 date were weighted by # of dates they provided. So, someone who answered “Fall” would get 1/3 for Sept, 1/3 for Oct, and 1/3 for Nov, whereas someone who answered “October 2019” would get 1 full point for Oct. We then divided the frequencies by the total so the y-axis represents percentages (ranges from 0 – 1).</a:t>
            </a:r>
          </a:p>
          <a:p>
            <a:r>
              <a:rPr lang="en-US" sz="1200" kern="1200" dirty="0">
                <a:solidFill>
                  <a:schemeClr val="tx1"/>
                </a:solidFill>
                <a:effectLst/>
                <a:latin typeface="+mn-lt"/>
                <a:ea typeface="+mn-ea"/>
                <a:cs typeface="+mn-cs"/>
              </a:rPr>
              <a:t>YOU CAN SEE THAT Rs DO NOT HAVE A CONSISTENT UNDERSTANDING OF WHEN THE CORONAVIRUS PANDEMIC BEGAN. THERE IS A WIDE DISPERSION OF RESPONSES BUT A GENTLE PEAK AROUND THE END OF 2019 AND THE BEGINNING OF 2020.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the ‘when did the pandemic start’ line, no single month got more than 25% of the responses. The top responses were 24% for December, 21% for January, 17% for November, and 16% for March.</a:t>
            </a:r>
          </a:p>
          <a:p>
            <a:endParaRPr lang="en-US" sz="120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mn-lt"/>
                <a:ea typeface="+mn-ea"/>
                <a:cs typeface="+mn-cs"/>
              </a:rPr>
              <a:t>FOR THE SECOND PROBE, THERE IS A VERY NOTICABLE SPIKE AT MARCH 2020 WITH over 80% of the dates given for that question in March.</a:t>
            </a:r>
          </a:p>
          <a:p>
            <a:endParaRPr lang="en-US" altLang="en-US" sz="1200" kern="1200" dirty="0">
              <a:solidFill>
                <a:schemeClr val="tx1"/>
              </a:solidFill>
              <a:effectLst/>
              <a:latin typeface="+mn-lt"/>
              <a:ea typeface="+mn-ea"/>
              <a:cs typeface="+mn-cs"/>
            </a:endParaRPr>
          </a:p>
          <a:p>
            <a:r>
              <a:rPr lang="en-US" altLang="en-US" sz="1200" kern="1200" dirty="0">
                <a:solidFill>
                  <a:schemeClr val="tx1"/>
                </a:solidFill>
                <a:effectLst/>
                <a:latin typeface="+mn-lt"/>
                <a:ea typeface="+mn-ea"/>
                <a:cs typeface="+mn-cs"/>
              </a:rPr>
              <a:t>WHO dates noted on the graph.</a:t>
            </a:r>
            <a:endParaRPr lang="en-US" altLang="en-US" sz="14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8</a:t>
            </a:fld>
            <a:endParaRPr lang="en-US"/>
          </a:p>
        </p:txBody>
      </p:sp>
    </p:spTree>
    <p:extLst>
      <p:ext uri="{BB962C8B-B14F-4D97-AF65-F5344CB8AC3E}">
        <p14:creationId xmlns:p14="http://schemas.microsoft.com/office/powerpoint/2010/main" val="1580494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9</a:t>
            </a:fld>
            <a:endParaRPr lang="en-US"/>
          </a:p>
        </p:txBody>
      </p:sp>
    </p:spTree>
    <p:extLst>
      <p:ext uri="{BB962C8B-B14F-4D97-AF65-F5344CB8AC3E}">
        <p14:creationId xmlns:p14="http://schemas.microsoft.com/office/powerpoint/2010/main" val="4278885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6166"/>
                </a:solidFill>
              </a:rPr>
              <a:t>We adapted </a:t>
            </a:r>
            <a:r>
              <a:rPr lang="en-US" sz="1800" dirty="0" err="1">
                <a:solidFill>
                  <a:srgbClr val="006166"/>
                </a:solidFill>
              </a:rPr>
              <a:t>EvalAnswer’s</a:t>
            </a:r>
            <a:r>
              <a:rPr lang="en-US" sz="1800" dirty="0">
                <a:solidFill>
                  <a:srgbClr val="006166"/>
                </a:solidFill>
              </a:rPr>
              <a:t> (</a:t>
            </a:r>
            <a:r>
              <a:rPr lang="en-US" sz="1800" dirty="0" err="1">
                <a:solidFill>
                  <a:srgbClr val="006166"/>
                </a:solidFill>
              </a:rPr>
              <a:t>Kaczmirek</a:t>
            </a:r>
            <a:r>
              <a:rPr lang="en-US" sz="1800" dirty="0">
                <a:solidFill>
                  <a:srgbClr val="006166"/>
                </a:solidFill>
              </a:rPr>
              <a:t> et al., 2017) regular-expressions and added some additional gibberish detection.</a:t>
            </a:r>
          </a:p>
        </p:txBody>
      </p:sp>
      <p:sp>
        <p:nvSpPr>
          <p:cNvPr id="4" name="Slide Number Placeholder 3"/>
          <p:cNvSpPr>
            <a:spLocks noGrp="1"/>
          </p:cNvSpPr>
          <p:nvPr>
            <p:ph type="sldNum" sz="quarter" idx="5"/>
          </p:nvPr>
        </p:nvSpPr>
        <p:spPr/>
        <p:txBody>
          <a:bodyPr/>
          <a:lstStyle/>
          <a:p>
            <a:pPr>
              <a:defRPr/>
            </a:pPr>
            <a:fld id="{EB38CAEC-4554-485B-9189-C45C7447A404}" type="slidenum">
              <a:rPr lang="en-US" smtClean="0"/>
              <a:pPr>
                <a:defRPr/>
              </a:pPr>
              <a:t>10</a:t>
            </a:fld>
            <a:endParaRPr lang="en-US"/>
          </a:p>
        </p:txBody>
      </p:sp>
    </p:spTree>
    <p:extLst>
      <p:ext uri="{BB962C8B-B14F-4D97-AF65-F5344CB8AC3E}">
        <p14:creationId xmlns:p14="http://schemas.microsoft.com/office/powerpoint/2010/main" val="4114748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NCHS">
    <p:bg>
      <p:bgPr>
        <a:solidFill>
          <a:schemeClr val="bg2"/>
        </a:solidFill>
        <a:effectLst/>
      </p:bgPr>
    </p:bg>
    <p:spTree>
      <p:nvGrpSpPr>
        <p:cNvPr id="1" name=""/>
        <p:cNvGrpSpPr/>
        <p:nvPr/>
      </p:nvGrpSpPr>
      <p:grpSpPr>
        <a:xfrm>
          <a:off x="0" y="0"/>
          <a:ext cx="0" cy="0"/>
          <a:chOff x="0" y="0"/>
          <a:chExt cx="0" cy="0"/>
        </a:xfrm>
      </p:grpSpPr>
      <p:pic>
        <p:nvPicPr>
          <p:cNvPr id="3" name="Picture 2" descr="Logos of the U.S. Department of Health and Human Services and the Centers for Disease control and Prevention" title="logo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888973"/>
          </a:xfrm>
          <a:prstGeom prst="rect">
            <a:avLst/>
          </a:prstGeom>
        </p:spPr>
      </p:pic>
      <p:sp>
        <p:nvSpPr>
          <p:cNvPr id="7" name="Title 1"/>
          <p:cNvSpPr>
            <a:spLocks noGrp="1"/>
          </p:cNvSpPr>
          <p:nvPr>
            <p:ph type="title"/>
          </p:nvPr>
        </p:nvSpPr>
        <p:spPr>
          <a:xfrm>
            <a:off x="457200" y="1039553"/>
            <a:ext cx="8229600" cy="866834"/>
          </a:xfrm>
          <a:prstGeom prst="rect">
            <a:avLst/>
          </a:prstGeom>
        </p:spPr>
        <p:txBody>
          <a:bodyPr/>
          <a:lstStyle>
            <a:lvl1pPr algn="l">
              <a:lnSpc>
                <a:spcPts val="3000"/>
              </a:lnSpc>
              <a:defRPr sz="2800" b="1" baseline="0">
                <a:solidFill>
                  <a:srgbClr val="006858"/>
                </a:solidFill>
                <a:effectLst/>
                <a:latin typeface="Calibri" pitchFamily="34" charset="0"/>
              </a:defRPr>
            </a:lvl1pPr>
          </a:lstStyle>
          <a:p>
            <a:endParaRPr lang="en-US" dirty="0"/>
          </a:p>
        </p:txBody>
      </p:sp>
      <p:sp>
        <p:nvSpPr>
          <p:cNvPr id="8" name="Subtitle 2"/>
          <p:cNvSpPr>
            <a:spLocks noGrp="1"/>
          </p:cNvSpPr>
          <p:nvPr>
            <p:ph type="subTitle" idx="1"/>
          </p:nvPr>
        </p:nvSpPr>
        <p:spPr>
          <a:xfrm>
            <a:off x="457200" y="2144512"/>
            <a:ext cx="6400800" cy="342900"/>
          </a:xfrm>
          <a:prstGeom prst="rect">
            <a:avLst/>
          </a:prstGeom>
        </p:spPr>
        <p:txBody>
          <a:bodyPr/>
          <a:lstStyle>
            <a:lvl1pPr marL="0" indent="0" algn="l">
              <a:buNone/>
              <a:defRPr sz="2000" b="1" baseline="0">
                <a:solidFill>
                  <a:srgbClr val="006858"/>
                </a:solidFill>
                <a:effectLst/>
                <a:latin typeface="Calibri"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0" name="Text Placeholder 8"/>
          <p:cNvSpPr>
            <a:spLocks noGrp="1"/>
          </p:cNvSpPr>
          <p:nvPr>
            <p:ph type="body" sz="quarter" idx="10"/>
          </p:nvPr>
        </p:nvSpPr>
        <p:spPr>
          <a:xfrm>
            <a:off x="457200" y="2959514"/>
            <a:ext cx="6400800" cy="971550"/>
          </a:xfrm>
          <a:prstGeom prst="rect">
            <a:avLst/>
          </a:prstGeom>
        </p:spPr>
        <p:txBody>
          <a:bodyPr/>
          <a:lstStyle>
            <a:lvl1pPr marL="0" indent="0" algn="l">
              <a:lnSpc>
                <a:spcPts val="2000"/>
              </a:lnSpc>
              <a:buNone/>
              <a:defRPr sz="1800" baseline="0">
                <a:solidFill>
                  <a:srgbClr val="006858"/>
                </a:solidFill>
                <a:latin typeface="Calibri" pitchFamily="34" charset="0"/>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endParaRPr lang="en-US" dirty="0"/>
          </a:p>
        </p:txBody>
      </p:sp>
      <p:sp>
        <p:nvSpPr>
          <p:cNvPr id="6" name="TextBox 5"/>
          <p:cNvSpPr txBox="1"/>
          <p:nvPr userDrawn="1"/>
        </p:nvSpPr>
        <p:spPr>
          <a:xfrm>
            <a:off x="457200" y="90152"/>
            <a:ext cx="6903076" cy="369332"/>
          </a:xfrm>
          <a:prstGeom prst="rect">
            <a:avLst/>
          </a:prstGeom>
          <a:noFill/>
        </p:spPr>
        <p:txBody>
          <a:bodyPr wrap="square" rtlCol="0">
            <a:spAutoFit/>
          </a:bodyPr>
          <a:lstStyle/>
          <a:p>
            <a:r>
              <a:rPr lang="en-US" b="1" dirty="0">
                <a:solidFill>
                  <a:schemeClr val="tx2">
                    <a:lumMod val="95000"/>
                  </a:schemeClr>
                </a:solidFill>
                <a:latin typeface="Calibri" panose="020F0502020204030204" pitchFamily="34" charset="0"/>
              </a:rPr>
              <a:t>National Center for Health Statistics</a:t>
            </a:r>
          </a:p>
        </p:txBody>
      </p:sp>
    </p:spTree>
    <p:extLst>
      <p:ext uri="{BB962C8B-B14F-4D97-AF65-F5344CB8AC3E}">
        <p14:creationId xmlns:p14="http://schemas.microsoft.com/office/powerpoint/2010/main" val="410866720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Data Slide (for content heavy tables and char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05979"/>
            <a:ext cx="8229600" cy="857250"/>
          </a:xfrm>
          <a:prstGeom prst="rect">
            <a:avLst/>
          </a:prstGeom>
        </p:spPr>
        <p:txBody>
          <a:bodyPr anchor="b" anchorCtr="0"/>
          <a:lstStyle>
            <a:lvl1pPr algn="l">
              <a:lnSpc>
                <a:spcPts val="3000"/>
              </a:lnSpc>
              <a:defRPr sz="2800" b="1" baseline="0">
                <a:solidFill>
                  <a:srgbClr val="006858"/>
                </a:solidFill>
                <a:effectLst/>
                <a:latin typeface="Calibri" pitchFamily="34" charset="0"/>
              </a:defRPr>
            </a:lvl1pPr>
          </a:lstStyle>
          <a:p>
            <a:r>
              <a:rPr lang="en-US" dirty="0"/>
              <a:t>Bottom band: NCHS</a:t>
            </a:r>
          </a:p>
        </p:txBody>
      </p:sp>
      <p:sp>
        <p:nvSpPr>
          <p:cNvPr id="6" name="Text Placeholder 7"/>
          <p:cNvSpPr>
            <a:spLocks noGrp="1"/>
          </p:cNvSpPr>
          <p:nvPr>
            <p:ph type="body" sz="quarter" idx="10"/>
          </p:nvPr>
        </p:nvSpPr>
        <p:spPr>
          <a:xfrm>
            <a:off x="457200" y="1158875"/>
            <a:ext cx="8229600" cy="3341688"/>
          </a:xfrm>
        </p:spPr>
        <p:txBody>
          <a:bodyPr/>
          <a:lstStyle>
            <a:lvl1pPr marL="342900" indent="-342900">
              <a:buClr>
                <a:srgbClr val="006A71"/>
              </a:buClr>
              <a:buFont typeface="Wingdings" panose="05000000000000000000" pitchFamily="2" charset="2"/>
              <a:buChar char="§"/>
              <a:defRPr sz="2000">
                <a:solidFill>
                  <a:schemeClr val="accent4">
                    <a:lumMod val="75000"/>
                  </a:schemeClr>
                </a:solidFill>
              </a:defRPr>
            </a:lvl1pPr>
            <a:lvl2pPr>
              <a:buClr>
                <a:srgbClr val="008BB0"/>
              </a:buClr>
              <a:defRPr sz="2000">
                <a:solidFill>
                  <a:schemeClr val="accent4">
                    <a:lumMod val="75000"/>
                  </a:schemeClr>
                </a:solidFill>
              </a:defRPr>
            </a:lvl2pPr>
            <a:lvl3pPr>
              <a:buClr>
                <a:srgbClr val="695E4A"/>
              </a:buClr>
              <a:defRPr sz="2000">
                <a:solidFill>
                  <a:schemeClr val="accent4">
                    <a:lumMod val="75000"/>
                  </a:schemeClr>
                </a:solidFill>
              </a:defRPr>
            </a:lvl3pPr>
            <a:lvl4pPr>
              <a:defRPr sz="2000">
                <a:solidFill>
                  <a:schemeClr val="accent4">
                    <a:lumMod val="75000"/>
                  </a:schemeClr>
                </a:solidFill>
              </a:defRPr>
            </a:lvl4pPr>
            <a:lvl5pPr>
              <a:defRPr sz="2000">
                <a:solidFill>
                  <a:schemeClr val="accent4">
                    <a:lumMod val="75000"/>
                  </a:schemeClr>
                </a:solidFill>
              </a:defRPr>
            </a:lvl5pPr>
          </a:lstStyle>
          <a:p>
            <a:pPr lvl="0"/>
            <a:r>
              <a:rPr lang="en-US" dirty="0"/>
              <a:t>Click to edit Master text styles</a:t>
            </a:r>
          </a:p>
          <a:p>
            <a:pPr lvl="1"/>
            <a:r>
              <a:rPr lang="en-US" dirty="0"/>
              <a:t>Second level</a:t>
            </a:r>
          </a:p>
          <a:p>
            <a:pPr lvl="2"/>
            <a:r>
              <a:rPr lang="en-US" dirty="0"/>
              <a:t>Third level</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052946"/>
            <a:ext cx="9144000" cy="90554"/>
          </a:xfrm>
          <a:prstGeom prst="rect">
            <a:avLst/>
          </a:prstGeom>
        </p:spPr>
      </p:pic>
    </p:spTree>
    <p:extLst>
      <p:ext uri="{BB962C8B-B14F-4D97-AF65-F5344CB8AC3E}">
        <p14:creationId xmlns:p14="http://schemas.microsoft.com/office/powerpoint/2010/main" val="128695636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BULLETS/DATA_2sides">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nchor="b" anchorCtr="0"/>
          <a:lstStyle>
            <a:lvl1pPr algn="l">
              <a:lnSpc>
                <a:spcPts val="3000"/>
              </a:lnSpc>
              <a:defRPr sz="2800" b="1" baseline="0">
                <a:solidFill>
                  <a:srgbClr val="006858"/>
                </a:solidFill>
                <a:effectLst/>
                <a:latin typeface="Calibri" pitchFamily="34" charset="0"/>
              </a:defRPr>
            </a:lvl1pPr>
          </a:lstStyle>
          <a:p>
            <a:endParaRPr lang="en-US" dirty="0"/>
          </a:p>
        </p:txBody>
      </p:sp>
      <p:sp>
        <p:nvSpPr>
          <p:cNvPr id="3" name="Content Placeholder 2"/>
          <p:cNvSpPr>
            <a:spLocks noGrp="1"/>
          </p:cNvSpPr>
          <p:nvPr>
            <p:ph idx="1"/>
          </p:nvPr>
        </p:nvSpPr>
        <p:spPr>
          <a:xfrm>
            <a:off x="457200" y="1200151"/>
            <a:ext cx="3879669" cy="3143250"/>
          </a:xfrm>
          <a:prstGeom prst="rect">
            <a:avLst/>
          </a:prstGeom>
        </p:spPr>
        <p:txBody>
          <a:bodyPr/>
          <a:lstStyle>
            <a:lvl1pPr marL="342900" indent="-342900">
              <a:buClr>
                <a:srgbClr val="541900"/>
              </a:buClr>
              <a:buSzPct val="70000"/>
              <a:buFont typeface="Wingdings" panose="05000000000000000000" pitchFamily="2" charset="2"/>
              <a:buChar char="§"/>
              <a:defRPr sz="2400" b="1" baseline="0">
                <a:solidFill>
                  <a:srgbClr val="000000"/>
                </a:solidFill>
                <a:latin typeface="Calibri" pitchFamily="34" charset="0"/>
              </a:defRPr>
            </a:lvl1pPr>
            <a:lvl2pPr marL="742950" indent="-285750">
              <a:buClr>
                <a:srgbClr val="005984"/>
              </a:buClr>
              <a:buSzPct val="100000"/>
              <a:buFont typeface="Arial" panose="020B0604020202020204" pitchFamily="34" charset="0"/>
              <a:buChar char="•"/>
              <a:defRPr sz="2000">
                <a:solidFill>
                  <a:schemeClr val="accent4">
                    <a:lumMod val="75000"/>
                  </a:schemeClr>
                </a:solidFill>
              </a:defRPr>
            </a:lvl2pPr>
            <a:lvl3pPr>
              <a:buClrTx/>
              <a:buSzPct val="100000"/>
              <a:buFont typeface="Arial" pitchFamily="34" charset="0"/>
              <a:buChar char="•"/>
              <a:defRPr sz="1800">
                <a:solidFill>
                  <a:schemeClr val="accent4">
                    <a:lumMod val="75000"/>
                  </a:schemeClr>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2"/>
            <a:endParaRPr lang="en-US" dirty="0"/>
          </a:p>
          <a:p>
            <a:pPr lvl="0"/>
            <a:endParaRPr lang="en-US" dirty="0"/>
          </a:p>
          <a:p>
            <a:pPr lvl="2"/>
            <a:endParaRPr lang="en-US" dirty="0"/>
          </a:p>
          <a:p>
            <a:pPr lvl="1"/>
            <a:endParaRPr lang="en-US" dirty="0"/>
          </a:p>
          <a:p>
            <a:pPr lvl="1"/>
            <a:endParaRPr lang="en-US" dirty="0"/>
          </a:p>
          <a:p>
            <a:pPr lvl="1"/>
            <a:endParaRPr lang="en-US" dirty="0"/>
          </a:p>
        </p:txBody>
      </p:sp>
      <p:sp>
        <p:nvSpPr>
          <p:cNvPr id="13" name="Content Placeholder 2"/>
          <p:cNvSpPr>
            <a:spLocks noGrp="1"/>
          </p:cNvSpPr>
          <p:nvPr userDrawn="1">
            <p:ph idx="10"/>
          </p:nvPr>
        </p:nvSpPr>
        <p:spPr>
          <a:xfrm>
            <a:off x="4807131" y="1200151"/>
            <a:ext cx="3879669" cy="3143250"/>
          </a:xfrm>
          <a:prstGeom prst="rect">
            <a:avLst/>
          </a:prstGeom>
        </p:spPr>
        <p:txBody>
          <a:bodyPr/>
          <a:lstStyle>
            <a:lvl1pPr marL="342900" indent="-342900">
              <a:buClr>
                <a:srgbClr val="541900"/>
              </a:buClr>
              <a:buSzPct val="70000"/>
              <a:buFont typeface="Wingdings" panose="05000000000000000000" pitchFamily="2" charset="2"/>
              <a:buChar char="§"/>
              <a:defRPr sz="2400" b="1" baseline="0">
                <a:solidFill>
                  <a:srgbClr val="000000"/>
                </a:solidFill>
                <a:latin typeface="Calibri" pitchFamily="34" charset="0"/>
              </a:defRPr>
            </a:lvl1pPr>
            <a:lvl2pPr marL="742950" indent="-285750">
              <a:buClr>
                <a:srgbClr val="005984"/>
              </a:buClr>
              <a:buSzPct val="100000"/>
              <a:buFont typeface="Arial" panose="020B0604020202020204" pitchFamily="34" charset="0"/>
              <a:buChar char="•"/>
              <a:defRPr sz="2000">
                <a:solidFill>
                  <a:schemeClr val="accent4">
                    <a:lumMod val="75000"/>
                  </a:schemeClr>
                </a:solidFill>
              </a:defRPr>
            </a:lvl2pPr>
            <a:lvl3pPr>
              <a:buClrTx/>
              <a:buSzPct val="100000"/>
              <a:buFont typeface="Arial" pitchFamily="34" charset="0"/>
              <a:buChar char="•"/>
              <a:defRPr sz="1800">
                <a:solidFill>
                  <a:schemeClr val="accent4">
                    <a:lumMod val="75000"/>
                  </a:schemeClr>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2"/>
            <a:endParaRPr lang="en-US" dirty="0"/>
          </a:p>
          <a:p>
            <a:pPr lvl="0"/>
            <a:endParaRPr lang="en-US" dirty="0"/>
          </a:p>
          <a:p>
            <a:pPr lvl="2"/>
            <a:endParaRPr lang="en-US" dirty="0"/>
          </a:p>
          <a:p>
            <a:pPr lvl="1"/>
            <a:endParaRPr lang="en-US" dirty="0"/>
          </a:p>
          <a:p>
            <a:pPr lvl="1"/>
            <a:endParaRPr lang="en-US" dirty="0"/>
          </a:p>
          <a:p>
            <a:pPr lvl="1"/>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052946"/>
            <a:ext cx="9144000" cy="90554"/>
          </a:xfrm>
          <a:prstGeom prst="rect">
            <a:avLst/>
          </a:prstGeom>
        </p:spPr>
      </p:pic>
    </p:spTree>
    <p:extLst>
      <p:ext uri="{BB962C8B-B14F-4D97-AF65-F5344CB8AC3E}">
        <p14:creationId xmlns:p14="http://schemas.microsoft.com/office/powerpoint/2010/main" val="358441372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lor_background">
    <p:bg>
      <p:bgPr>
        <a:solidFill>
          <a:srgbClr val="00685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1" y="3350323"/>
            <a:ext cx="8294913" cy="871538"/>
          </a:xfrm>
          <a:prstGeom prst="rect">
            <a:avLst/>
          </a:prstGeom>
        </p:spPr>
        <p:txBody>
          <a:bodyPr anchor="b"/>
          <a:lstStyle>
            <a:lvl1pPr algn="l">
              <a:defRPr sz="3600" b="1" baseline="0">
                <a:solidFill>
                  <a:schemeClr val="bg2"/>
                </a:solidFill>
                <a:effectLst/>
                <a:latin typeface="Calibri" pitchFamily="34" charset="0"/>
              </a:defRPr>
            </a:lvl1pPr>
          </a:lstStyle>
          <a:p>
            <a:r>
              <a:rPr lang="en-US" dirty="0"/>
              <a:t>Click to edit Master title style</a:t>
            </a:r>
          </a:p>
        </p:txBody>
      </p:sp>
      <p:sp>
        <p:nvSpPr>
          <p:cNvPr id="5" name="Text Placeholder 2"/>
          <p:cNvSpPr>
            <a:spLocks noGrp="1"/>
          </p:cNvSpPr>
          <p:nvPr>
            <p:ph type="body" idx="1"/>
          </p:nvPr>
        </p:nvSpPr>
        <p:spPr>
          <a:xfrm>
            <a:off x="457201" y="4425696"/>
            <a:ext cx="7772400" cy="426244"/>
          </a:xfrm>
          <a:prstGeom prst="rect">
            <a:avLst/>
          </a:prstGeom>
        </p:spPr>
        <p:txBody>
          <a:bodyPr anchor="b"/>
          <a:lstStyle>
            <a:lvl1pPr marL="0" indent="0" algn="l">
              <a:lnSpc>
                <a:spcPts val="2200"/>
              </a:lnSpc>
              <a:buNone/>
              <a:defRPr sz="2000" baseline="0">
                <a:solidFill>
                  <a:schemeClr val="bg2"/>
                </a:solidFill>
                <a:latin typeface="Calibri"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4306797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7" name="Text Placeholder 2"/>
          <p:cNvSpPr>
            <a:spLocks noGrp="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extLst>
      <p:ext uri="{BB962C8B-B14F-4D97-AF65-F5344CB8AC3E}">
        <p14:creationId xmlns:p14="http://schemas.microsoft.com/office/powerpoint/2010/main" val="2969961348"/>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52" r:id="rId3"/>
    <p:sldLayoutId id="2147483823" r:id="rId4"/>
  </p:sldLayoutIdLst>
  <p:transition>
    <p:fade/>
  </p:transition>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Myriad Web Pro" panose="020B0503030403020204" pitchFamily="34" charset="0"/>
        </a:defRPr>
      </a:lvl2pPr>
      <a:lvl3pPr algn="ctr" rtl="0" eaLnBrk="0" fontAlgn="base" hangingPunct="0">
        <a:spcBef>
          <a:spcPct val="0"/>
        </a:spcBef>
        <a:spcAft>
          <a:spcPct val="0"/>
        </a:spcAft>
        <a:defRPr sz="4400">
          <a:solidFill>
            <a:schemeClr val="tx1"/>
          </a:solidFill>
          <a:latin typeface="Myriad Web Pro" panose="020B0503030403020204" pitchFamily="34" charset="0"/>
        </a:defRPr>
      </a:lvl3pPr>
      <a:lvl4pPr algn="ctr" rtl="0" eaLnBrk="0" fontAlgn="base" hangingPunct="0">
        <a:spcBef>
          <a:spcPct val="0"/>
        </a:spcBef>
        <a:spcAft>
          <a:spcPct val="0"/>
        </a:spcAft>
        <a:defRPr sz="4400">
          <a:solidFill>
            <a:schemeClr val="tx1"/>
          </a:solidFill>
          <a:latin typeface="Myriad Web Pro" panose="020B0503030403020204" pitchFamily="34" charset="0"/>
        </a:defRPr>
      </a:lvl4pPr>
      <a:lvl5pPr algn="ctr" rtl="0" eaLnBrk="0" fontAlgn="base" hangingPunct="0">
        <a:spcBef>
          <a:spcPct val="0"/>
        </a:spcBef>
        <a:spcAft>
          <a:spcPct val="0"/>
        </a:spcAft>
        <a:defRPr sz="4400">
          <a:solidFill>
            <a:schemeClr val="tx1"/>
          </a:solidFill>
          <a:latin typeface="Myriad Web Pro" panose="020B0503030403020204" pitchFamily="34" charset="0"/>
        </a:defRPr>
      </a:lvl5pPr>
      <a:lvl6pPr marL="457200" algn="ctr" rtl="0" fontAlgn="base">
        <a:spcBef>
          <a:spcPct val="0"/>
        </a:spcBef>
        <a:spcAft>
          <a:spcPct val="0"/>
        </a:spcAft>
        <a:defRPr sz="4400">
          <a:solidFill>
            <a:schemeClr val="tx1"/>
          </a:solidFill>
          <a:latin typeface="Myriad Web Pro" panose="020B0503030403020204" pitchFamily="34" charset="0"/>
        </a:defRPr>
      </a:lvl6pPr>
      <a:lvl7pPr marL="914400" algn="ctr" rtl="0" fontAlgn="base">
        <a:spcBef>
          <a:spcPct val="0"/>
        </a:spcBef>
        <a:spcAft>
          <a:spcPct val="0"/>
        </a:spcAft>
        <a:defRPr sz="4400">
          <a:solidFill>
            <a:schemeClr val="tx1"/>
          </a:solidFill>
          <a:latin typeface="Myriad Web Pro" panose="020B0503030403020204" pitchFamily="34" charset="0"/>
        </a:defRPr>
      </a:lvl7pPr>
      <a:lvl8pPr marL="1371600" algn="ctr" rtl="0" fontAlgn="base">
        <a:spcBef>
          <a:spcPct val="0"/>
        </a:spcBef>
        <a:spcAft>
          <a:spcPct val="0"/>
        </a:spcAft>
        <a:defRPr sz="4400">
          <a:solidFill>
            <a:schemeClr val="tx1"/>
          </a:solidFill>
          <a:latin typeface="Myriad Web Pro" panose="020B0503030403020204" pitchFamily="34" charset="0"/>
        </a:defRPr>
      </a:lvl8pPr>
      <a:lvl9pPr marL="1828800" algn="ctr" rtl="0" fontAlgn="base">
        <a:spcBef>
          <a:spcPct val="0"/>
        </a:spcBef>
        <a:spcAft>
          <a:spcPct val="0"/>
        </a:spcAft>
        <a:defRPr sz="4400">
          <a:solidFill>
            <a:schemeClr val="tx1"/>
          </a:solidFill>
          <a:latin typeface="Myriad Web Pro" panose="020B050303040302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rgbClr val="7F7F7F"/>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rgbClr val="7F7F7F"/>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rgbClr val="7F7F7F"/>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hyperlink" Target="https://git.gesis.org/surveymethods/evalanswer" TargetMode="External"/><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hyperlink" Target="https://arxiv.org/abs/2104.08821" TargetMode="External"/><Relationship Id="rId4" Type="http://schemas.openxmlformats.org/officeDocument/2006/relationships/hyperlink" Target="https://arxiv.org/abs/1810.04805"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80.png"/><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110.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kcibelli@cdc.gov" TargetMode="External"/><Relationship Id="rId2" Type="http://schemas.openxmlformats.org/officeDocument/2006/relationships/hyperlink" Target="https://wwwn.cdc.gov/QBANK/Home.aspx"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3"/>
          <p:cNvSpPr>
            <a:spLocks noGrp="1"/>
          </p:cNvSpPr>
          <p:nvPr>
            <p:ph type="title"/>
          </p:nvPr>
        </p:nvSpPr>
        <p:spPr>
          <a:xfrm>
            <a:off x="439777" y="1039552"/>
            <a:ext cx="8229600" cy="989273"/>
          </a:xfrm>
        </p:spPr>
        <p:txBody>
          <a:bodyPr/>
          <a:lstStyle/>
          <a:p>
            <a:pPr lvl="0" eaLnBrk="1" hangingPunct="1">
              <a:lnSpc>
                <a:spcPct val="100000"/>
              </a:lnSpc>
              <a:defRPr/>
            </a:pPr>
            <a:br>
              <a:rPr lang="en-US" dirty="0">
                <a:latin typeface="Arial" panose="020B0604020202020204" pitchFamily="34" charset="0"/>
                <a:cs typeface="Arial" panose="020B0604020202020204" pitchFamily="34" charset="0"/>
              </a:rPr>
            </a:br>
            <a:br>
              <a:rPr lang="en-US" altLang="en-US" dirty="0">
                <a:latin typeface="Arial" panose="020B0604020202020204" pitchFamily="34" charset="0"/>
                <a:cs typeface="Arial" panose="020B0604020202020204" pitchFamily="34" charset="0"/>
              </a:rPr>
            </a:br>
            <a:br>
              <a:rPr lang="en-US" altLang="en-US" dirty="0"/>
            </a:br>
            <a:endParaRPr lang="en-US" altLang="en-US" dirty="0"/>
          </a:p>
        </p:txBody>
      </p:sp>
      <p:sp>
        <p:nvSpPr>
          <p:cNvPr id="2" name="Subtitle 1"/>
          <p:cNvSpPr>
            <a:spLocks noGrp="1"/>
          </p:cNvSpPr>
          <p:nvPr>
            <p:ph type="subTitle" idx="1"/>
          </p:nvPr>
        </p:nvSpPr>
        <p:spPr>
          <a:xfrm>
            <a:off x="267536" y="2233523"/>
            <a:ext cx="8876464" cy="1243815"/>
          </a:xfrm>
        </p:spPr>
        <p:txBody>
          <a:bodyPr/>
          <a:lstStyle/>
          <a:p>
            <a:r>
              <a:rPr lang="en-US" sz="1600" b="0" dirty="0"/>
              <a:t>Kristen Cibelli Hibben, PhD; Valerie Ryan, PhD; Travis Hoppe, PhD; Paul Scanlon, PhD; </a:t>
            </a:r>
          </a:p>
          <a:p>
            <a:r>
              <a:rPr lang="en-US" sz="1600" b="0" dirty="0"/>
              <a:t>Kristen Miller, PhD; Zachary Smith, MA</a:t>
            </a:r>
          </a:p>
          <a:p>
            <a:r>
              <a:rPr lang="en-US" sz="1600" b="0" dirty="0"/>
              <a:t>With thanks to Ben Rogers, MS</a:t>
            </a:r>
          </a:p>
          <a:p>
            <a:endParaRPr lang="en-US" sz="800" dirty="0"/>
          </a:p>
          <a:p>
            <a:endParaRPr lang="en-US" sz="800" dirty="0"/>
          </a:p>
          <a:p>
            <a:endParaRPr lang="en-US" sz="800" dirty="0"/>
          </a:p>
          <a:p>
            <a:endParaRPr lang="en-US" sz="800" dirty="0"/>
          </a:p>
          <a:p>
            <a:endParaRPr lang="en-US" sz="800" dirty="0"/>
          </a:p>
          <a:p>
            <a:endParaRPr lang="en-US" sz="800" dirty="0"/>
          </a:p>
          <a:p>
            <a:r>
              <a:rPr lang="en-US" sz="1800" dirty="0"/>
              <a:t>Federal Committee on Statistical Methodology </a:t>
            </a:r>
          </a:p>
          <a:p>
            <a:r>
              <a:rPr lang="en-US" sz="1800" dirty="0"/>
              <a:t>Research &amp; Policy Conference </a:t>
            </a:r>
          </a:p>
          <a:p>
            <a:r>
              <a:rPr lang="en-US" sz="1800" dirty="0"/>
              <a:t>November 2</a:t>
            </a:r>
            <a:r>
              <a:rPr lang="en-US" sz="1800" baseline="30000" dirty="0"/>
              <a:t>nd</a:t>
            </a:r>
            <a:r>
              <a:rPr lang="en-US" sz="1800" dirty="0"/>
              <a:t>, 2021</a:t>
            </a:r>
          </a:p>
          <a:p>
            <a:endParaRPr lang="en-US" sz="1800" dirty="0"/>
          </a:p>
        </p:txBody>
      </p:sp>
      <p:sp>
        <p:nvSpPr>
          <p:cNvPr id="6" name="Text Placeholder 5"/>
          <p:cNvSpPr>
            <a:spLocks noGrp="1"/>
          </p:cNvSpPr>
          <p:nvPr>
            <p:ph type="body" sz="quarter" idx="10"/>
          </p:nvPr>
        </p:nvSpPr>
        <p:spPr>
          <a:xfrm>
            <a:off x="258802" y="696487"/>
            <a:ext cx="8410575" cy="1460809"/>
          </a:xfrm>
        </p:spPr>
        <p:txBody>
          <a:bodyPr/>
          <a:lstStyle/>
          <a:p>
            <a:endParaRPr lang="en-US" sz="3200" b="1" dirty="0"/>
          </a:p>
          <a:p>
            <a:pPr>
              <a:lnSpc>
                <a:spcPct val="100000"/>
              </a:lnSpc>
            </a:pPr>
            <a:r>
              <a:rPr lang="en-US" sz="3200" b="1" dirty="0"/>
              <a:t>Analysis of open-text time reference web probes on a COVID-19 survey</a:t>
            </a:r>
            <a:endParaRPr lang="en-US" sz="2800" b="1" dirty="0"/>
          </a:p>
          <a:p>
            <a:endParaRPr lang="en-US" sz="1600" dirty="0"/>
          </a:p>
          <a:p>
            <a:endParaRPr lang="en-US" b="1" dirty="0">
              <a:latin typeface="Arial" panose="020B0604020202020204" pitchFamily="34" charset="0"/>
            </a:endParaRPr>
          </a:p>
        </p:txBody>
      </p:sp>
      <p:pic>
        <p:nvPicPr>
          <p:cNvPr id="7172" name="Picture 6" descr="Logos of the United States Department of Health and Human Services and Centers for Disease Control and Prevention"/>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886325"/>
            <a:ext cx="190500" cy="14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E2556F61-2CB2-4E5A-8E5B-03C01F393AB6}"/>
              </a:ext>
            </a:extLst>
          </p:cNvPr>
          <p:cNvSpPr txBox="1"/>
          <p:nvPr/>
        </p:nvSpPr>
        <p:spPr>
          <a:xfrm>
            <a:off x="5200651" y="4181296"/>
            <a:ext cx="3943350" cy="830997"/>
          </a:xfrm>
          <a:prstGeom prst="rect">
            <a:avLst/>
          </a:prstGeom>
          <a:noFill/>
        </p:spPr>
        <p:txBody>
          <a:bodyPr wrap="square" rtlCol="0">
            <a:spAutoFit/>
          </a:bodyPr>
          <a:lstStyle/>
          <a:p>
            <a:r>
              <a:rPr lang="en-US" sz="1200" dirty="0">
                <a:solidFill>
                  <a:srgbClr val="006166"/>
                </a:solidFill>
                <a:effectLst/>
                <a:latin typeface="Calibri" panose="020F0502020204030204" pitchFamily="34" charset="0"/>
                <a:ea typeface="Calibri" panose="020F0502020204030204" pitchFamily="34" charset="0"/>
                <a:cs typeface="Times New Roman" panose="02020603050405020304" pitchFamily="18" charset="0"/>
              </a:rPr>
              <a:t>The findings and conclusions in this presentation are those of the authors and do not necessarily represent the official position of the National Center for Health Statistics or the Centers for Disease Control and Prevention.</a:t>
            </a:r>
          </a:p>
        </p:txBody>
      </p:sp>
    </p:spTree>
    <p:extLst>
      <p:ext uri="{BB962C8B-B14F-4D97-AF65-F5344CB8AC3E}">
        <p14:creationId xmlns:p14="http://schemas.microsoft.com/office/powerpoint/2010/main" val="35227826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280986" y="5954"/>
            <a:ext cx="8967789" cy="857250"/>
          </a:xfrm>
        </p:spPr>
        <p:txBody>
          <a:bodyPr/>
          <a:lstStyle/>
          <a:p>
            <a:r>
              <a:rPr lang="en-US" dirty="0"/>
              <a:t>Item non-response detection: Background, continued…</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199" y="1005750"/>
            <a:ext cx="8425543" cy="3778646"/>
          </a:xfrm>
        </p:spPr>
        <p:txBody>
          <a:bodyPr/>
          <a:lstStyle/>
          <a:p>
            <a:r>
              <a:rPr lang="en-US" dirty="0">
                <a:solidFill>
                  <a:srgbClr val="006166"/>
                </a:solidFill>
              </a:rPr>
              <a:t>Existing ways of categorizing item non-response</a:t>
            </a:r>
          </a:p>
          <a:p>
            <a:pPr lvl="1"/>
            <a:r>
              <a:rPr lang="en-US" sz="1800" dirty="0">
                <a:solidFill>
                  <a:srgbClr val="006166"/>
                </a:solidFill>
              </a:rPr>
              <a:t>Behr et al. (2012) – “nonproductive” responses</a:t>
            </a:r>
          </a:p>
          <a:p>
            <a:pPr lvl="1"/>
            <a:r>
              <a:rPr lang="en-US" sz="1800" dirty="0" err="1">
                <a:solidFill>
                  <a:srgbClr val="006166"/>
                </a:solidFill>
              </a:rPr>
              <a:t>Meitinger</a:t>
            </a:r>
            <a:r>
              <a:rPr lang="en-US" sz="1800" dirty="0">
                <a:solidFill>
                  <a:srgbClr val="006166"/>
                </a:solidFill>
              </a:rPr>
              <a:t> et al. (2021) – indirect (soft) versus direct (hard) refusals</a:t>
            </a:r>
          </a:p>
          <a:p>
            <a:pPr lvl="1"/>
            <a:r>
              <a:rPr lang="en-US" sz="1800" dirty="0" err="1">
                <a:solidFill>
                  <a:srgbClr val="006166"/>
                </a:solidFill>
              </a:rPr>
              <a:t>Kaczmirek</a:t>
            </a:r>
            <a:r>
              <a:rPr lang="en-US" sz="1800" dirty="0">
                <a:solidFill>
                  <a:srgbClr val="006166"/>
                </a:solidFill>
              </a:rPr>
              <a:t> et al. (2017) </a:t>
            </a:r>
            <a:r>
              <a:rPr lang="en-US" sz="1800" dirty="0">
                <a:solidFill>
                  <a:srgbClr val="006166"/>
                </a:solidFill>
                <a:sym typeface="Wingdings" panose="05000000000000000000" pitchFamily="2" charset="2"/>
              </a:rPr>
              <a:t></a:t>
            </a:r>
            <a:r>
              <a:rPr lang="en-US" sz="1800" dirty="0">
                <a:solidFill>
                  <a:srgbClr val="006166"/>
                </a:solidFill>
              </a:rPr>
              <a:t> tool </a:t>
            </a:r>
            <a:r>
              <a:rPr lang="en-US" sz="1800" dirty="0" err="1">
                <a:solidFill>
                  <a:srgbClr val="006166"/>
                </a:solidFill>
              </a:rPr>
              <a:t>EvalAnswer</a:t>
            </a:r>
            <a:r>
              <a:rPr lang="en-US" sz="1800" dirty="0">
                <a:solidFill>
                  <a:srgbClr val="006166"/>
                </a:solidFill>
              </a:rPr>
              <a:t> </a:t>
            </a:r>
            <a:r>
              <a:rPr lang="en-US" sz="1800" dirty="0">
                <a:solidFill>
                  <a:srgbClr val="006166"/>
                </a:solidFill>
                <a:latin typeface="Calibri" panose="020F0502020204030204" pitchFamily="34" charset="0"/>
              </a:rPr>
              <a:t>(available on GitHub)*</a:t>
            </a:r>
            <a:endParaRPr lang="en-US" sz="1800" dirty="0">
              <a:solidFill>
                <a:srgbClr val="006166"/>
              </a:solidFill>
            </a:endParaRPr>
          </a:p>
          <a:p>
            <a:pPr lvl="2">
              <a:spcBef>
                <a:spcPts val="0"/>
              </a:spcBef>
            </a:pPr>
            <a:r>
              <a:rPr lang="en-US" sz="1600" b="1" dirty="0">
                <a:solidFill>
                  <a:srgbClr val="006166"/>
                </a:solidFill>
              </a:rPr>
              <a:t>Complete nonresponse:</a:t>
            </a:r>
            <a:r>
              <a:rPr lang="en-US" sz="1600" dirty="0">
                <a:solidFill>
                  <a:srgbClr val="006166"/>
                </a:solidFill>
              </a:rPr>
              <a:t> blank text box</a:t>
            </a:r>
          </a:p>
          <a:p>
            <a:pPr lvl="2">
              <a:spcBef>
                <a:spcPts val="0"/>
              </a:spcBef>
            </a:pPr>
            <a:r>
              <a:rPr lang="en-US" sz="1600" b="1" dirty="0">
                <a:solidFill>
                  <a:srgbClr val="006166"/>
                </a:solidFill>
              </a:rPr>
              <a:t>No useful answer:</a:t>
            </a:r>
            <a:r>
              <a:rPr lang="en-US" sz="1600" dirty="0">
                <a:solidFill>
                  <a:srgbClr val="006166"/>
                </a:solidFill>
              </a:rPr>
              <a:t> e.g., “</a:t>
            </a:r>
            <a:r>
              <a:rPr lang="en-US" sz="1600" dirty="0" err="1">
                <a:solidFill>
                  <a:srgbClr val="006166"/>
                </a:solidFill>
              </a:rPr>
              <a:t>dfgjh</a:t>
            </a:r>
            <a:r>
              <a:rPr lang="en-US" sz="1600" dirty="0">
                <a:solidFill>
                  <a:srgbClr val="006166"/>
                </a:solidFill>
              </a:rPr>
              <a:t>”</a:t>
            </a:r>
          </a:p>
          <a:p>
            <a:pPr lvl="2">
              <a:spcBef>
                <a:spcPts val="0"/>
              </a:spcBef>
            </a:pPr>
            <a:r>
              <a:rPr lang="en-US" sz="1600" b="1" dirty="0">
                <a:solidFill>
                  <a:srgbClr val="006166"/>
                </a:solidFill>
              </a:rPr>
              <a:t>Don’t knows:</a:t>
            </a:r>
            <a:r>
              <a:rPr lang="en-US" sz="1600" dirty="0">
                <a:solidFill>
                  <a:srgbClr val="006166"/>
                </a:solidFill>
              </a:rPr>
              <a:t> e.g., “I have no idea”; “DK”; “I can’t make up my mind”</a:t>
            </a:r>
          </a:p>
          <a:p>
            <a:pPr lvl="2">
              <a:spcBef>
                <a:spcPts val="0"/>
              </a:spcBef>
            </a:pPr>
            <a:r>
              <a:rPr lang="en-US" sz="1600" b="1" dirty="0">
                <a:solidFill>
                  <a:srgbClr val="006166"/>
                </a:solidFill>
              </a:rPr>
              <a:t>Refusals:</a:t>
            </a:r>
            <a:r>
              <a:rPr lang="en-US" sz="1600" dirty="0">
                <a:solidFill>
                  <a:srgbClr val="006166"/>
                </a:solidFill>
              </a:rPr>
              <a:t> e.g., “no comment”; “see answer above”</a:t>
            </a:r>
          </a:p>
          <a:p>
            <a:pPr lvl="2">
              <a:spcBef>
                <a:spcPts val="0"/>
              </a:spcBef>
            </a:pPr>
            <a:r>
              <a:rPr lang="en-US" sz="1600" b="1" dirty="0">
                <a:solidFill>
                  <a:srgbClr val="006166"/>
                </a:solidFill>
              </a:rPr>
              <a:t>Other:</a:t>
            </a:r>
            <a:r>
              <a:rPr lang="en-US" sz="1600" dirty="0">
                <a:solidFill>
                  <a:srgbClr val="006166"/>
                </a:solidFill>
              </a:rPr>
              <a:t> insufficient to code e.g., “it depends”; “just do”; “just what it is”</a:t>
            </a:r>
          </a:p>
          <a:p>
            <a:pPr lvl="2">
              <a:spcBef>
                <a:spcPts val="0"/>
              </a:spcBef>
            </a:pPr>
            <a:r>
              <a:rPr lang="en-US" sz="1600" b="1" dirty="0">
                <a:solidFill>
                  <a:srgbClr val="006166"/>
                </a:solidFill>
              </a:rPr>
              <a:t>Single word:</a:t>
            </a:r>
            <a:r>
              <a:rPr lang="en-US" sz="1600" dirty="0">
                <a:solidFill>
                  <a:srgbClr val="006166"/>
                </a:solidFill>
              </a:rPr>
              <a:t> e.g., “economy”</a:t>
            </a:r>
          </a:p>
          <a:p>
            <a:pPr lvl="2">
              <a:spcBef>
                <a:spcPts val="0"/>
              </a:spcBef>
            </a:pPr>
            <a:r>
              <a:rPr lang="en-US" sz="1600" b="1" dirty="0">
                <a:solidFill>
                  <a:srgbClr val="006166"/>
                </a:solidFill>
              </a:rPr>
              <a:t>Too fast:</a:t>
            </a:r>
            <a:r>
              <a:rPr lang="en-US" sz="1600" dirty="0">
                <a:solidFill>
                  <a:srgbClr val="006166"/>
                </a:solidFill>
              </a:rPr>
              <a:t> &lt; 2 seconds to answer</a:t>
            </a:r>
          </a:p>
          <a:p>
            <a:pPr lvl="2">
              <a:spcBef>
                <a:spcPts val="0"/>
              </a:spcBef>
            </a:pPr>
            <a:endParaRPr lang="en-US" sz="1600" dirty="0">
              <a:solidFill>
                <a:srgbClr val="006166"/>
              </a:solidFill>
            </a:endParaRPr>
          </a:p>
          <a:p>
            <a:pPr lvl="2">
              <a:spcBef>
                <a:spcPts val="0"/>
              </a:spcBef>
            </a:pPr>
            <a:endParaRPr lang="en-US" sz="1600" dirty="0">
              <a:solidFill>
                <a:srgbClr val="006166"/>
              </a:solidFill>
            </a:endParaRPr>
          </a:p>
          <a:p>
            <a:pPr marL="114300" indent="0">
              <a:spcBef>
                <a:spcPts val="0"/>
              </a:spcBef>
              <a:buNone/>
            </a:pPr>
            <a:r>
              <a:rPr lang="en-US" sz="1600" dirty="0">
                <a:solidFill>
                  <a:srgbClr val="006166"/>
                </a:solidFill>
              </a:rPr>
              <a:t>* </a:t>
            </a:r>
            <a:r>
              <a:rPr lang="en-US" sz="1600" dirty="0">
                <a:solidFill>
                  <a:srgbClr val="006166"/>
                </a:solidFill>
                <a:hlinkClick r:id="rId5"/>
              </a:rPr>
              <a:t>https://git.gesis.org/surveymethods/evalanswer</a:t>
            </a:r>
            <a:r>
              <a:rPr lang="en-US" sz="1600" dirty="0">
                <a:solidFill>
                  <a:srgbClr val="006166"/>
                </a:solidFill>
              </a:rPr>
              <a:t>   </a:t>
            </a:r>
          </a:p>
        </p:txBody>
      </p:sp>
      <p:pic>
        <p:nvPicPr>
          <p:cNvPr id="4" name="Audio 3">
            <a:hlinkClick r:id="" action="ppaction://media"/>
            <a:extLst>
              <a:ext uri="{FF2B5EF4-FFF2-40B4-BE49-F238E27FC236}">
                <a16:creationId xmlns:a16="http://schemas.microsoft.com/office/drawing/2014/main" id="{89484F25-F4DE-45B3-9648-EF3D5E6951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685438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Examining the Transformer Architecture – Part 2: A Brief Description of How  Transformers Work">
            <a:extLst>
              <a:ext uri="{FF2B5EF4-FFF2-40B4-BE49-F238E27FC236}">
                <a16:creationId xmlns:a16="http://schemas.microsoft.com/office/drawing/2014/main" id="{B8173917-02B2-4B31-9438-D695366870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7988" y="19051"/>
            <a:ext cx="3742639" cy="48327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B01BDC9-D7AB-4BDB-97B1-801676A1A893}"/>
              </a:ext>
            </a:extLst>
          </p:cNvPr>
          <p:cNvSpPr>
            <a:spLocks noGrp="1"/>
          </p:cNvSpPr>
          <p:nvPr>
            <p:ph type="title"/>
          </p:nvPr>
        </p:nvSpPr>
        <p:spPr>
          <a:xfrm>
            <a:off x="457200" y="205979"/>
            <a:ext cx="8229600" cy="708421"/>
          </a:xfrm>
        </p:spPr>
        <p:txBody>
          <a:bodyPr/>
          <a:lstStyle/>
          <a:p>
            <a:r>
              <a:rPr lang="en-US" dirty="0"/>
              <a:t>Item nonresponse detection: Methods</a:t>
            </a:r>
          </a:p>
        </p:txBody>
      </p:sp>
      <p:sp>
        <p:nvSpPr>
          <p:cNvPr id="3" name="Text Placeholder 2">
            <a:extLst>
              <a:ext uri="{FF2B5EF4-FFF2-40B4-BE49-F238E27FC236}">
                <a16:creationId xmlns:a16="http://schemas.microsoft.com/office/drawing/2014/main" id="{4F2E97E9-74E3-4A91-AF3B-872484B58089}"/>
              </a:ext>
            </a:extLst>
          </p:cNvPr>
          <p:cNvSpPr>
            <a:spLocks noGrp="1"/>
          </p:cNvSpPr>
          <p:nvPr>
            <p:ph type="body" sz="quarter" idx="10"/>
          </p:nvPr>
        </p:nvSpPr>
        <p:spPr>
          <a:xfrm>
            <a:off x="403931" y="999538"/>
            <a:ext cx="6037966" cy="3341688"/>
          </a:xfrm>
        </p:spPr>
        <p:txBody>
          <a:bodyPr/>
          <a:lstStyle/>
          <a:p>
            <a:r>
              <a:rPr lang="en-US" dirty="0">
                <a:solidFill>
                  <a:srgbClr val="006166"/>
                </a:solidFill>
                <a:latin typeface="Calibri" panose="020F0502020204030204" pitchFamily="34" charset="0"/>
              </a:rPr>
              <a:t>Adapted </a:t>
            </a:r>
            <a:r>
              <a:rPr lang="en-US" dirty="0" err="1">
                <a:solidFill>
                  <a:srgbClr val="006166"/>
                </a:solidFill>
                <a:latin typeface="Calibri" panose="020F0502020204030204" pitchFamily="34" charset="0"/>
              </a:rPr>
              <a:t>EvalAnswer</a:t>
            </a:r>
            <a:r>
              <a:rPr lang="en-US" dirty="0">
                <a:solidFill>
                  <a:srgbClr val="006166"/>
                </a:solidFill>
                <a:latin typeface="Calibri" panose="020F0502020204030204" pitchFamily="34" charset="0"/>
              </a:rPr>
              <a:t> </a:t>
            </a:r>
          </a:p>
          <a:p>
            <a:pPr lvl="1"/>
            <a:r>
              <a:rPr lang="en-US" sz="1800" dirty="0">
                <a:solidFill>
                  <a:srgbClr val="006166"/>
                </a:solidFill>
              </a:rPr>
              <a:t>Missed some gibberish; limited due to reliance on rules or regular expressions (reg-ex)</a:t>
            </a:r>
            <a:endParaRPr lang="en-US" sz="1600" dirty="0">
              <a:solidFill>
                <a:srgbClr val="006166"/>
              </a:solidFill>
              <a:latin typeface="Calibri" panose="020F0502020204030204" pitchFamily="34" charset="0"/>
            </a:endParaRPr>
          </a:p>
          <a:p>
            <a:r>
              <a:rPr lang="en-US" dirty="0">
                <a:solidFill>
                  <a:srgbClr val="006166"/>
                </a:solidFill>
                <a:latin typeface="Calibri" panose="020F0502020204030204" pitchFamily="34" charset="0"/>
              </a:rPr>
              <a:t>Developed additional gibberish detection</a:t>
            </a:r>
            <a:endParaRPr lang="en-US" sz="2400" dirty="0">
              <a:solidFill>
                <a:srgbClr val="006166"/>
              </a:solidFill>
            </a:endParaRPr>
          </a:p>
          <a:p>
            <a:r>
              <a:rPr lang="en-US" dirty="0">
                <a:solidFill>
                  <a:srgbClr val="006166"/>
                </a:solidFill>
              </a:rPr>
              <a:t>Fine-tuned </a:t>
            </a:r>
            <a:r>
              <a:rPr lang="en-US" dirty="0">
                <a:solidFill>
                  <a:srgbClr val="006166"/>
                </a:solidFill>
                <a:effectLst/>
                <a:latin typeface="Calibri" panose="020F0502020204030204" pitchFamily="34" charset="0"/>
                <a:ea typeface="Calibri" panose="020F0502020204030204" pitchFamily="34" charset="0"/>
              </a:rPr>
              <a:t>a</a:t>
            </a:r>
            <a:r>
              <a:rPr lang="en-US" dirty="0">
                <a:solidFill>
                  <a:srgbClr val="006166"/>
                </a:solidFill>
              </a:rPr>
              <a:t> Bidirectional Transformer for Language Understanding</a:t>
            </a:r>
            <a:r>
              <a:rPr lang="en-US" dirty="0">
                <a:solidFill>
                  <a:srgbClr val="006166"/>
                </a:solidFill>
                <a:effectLst/>
                <a:latin typeface="Calibri" panose="020F0502020204030204" pitchFamily="34" charset="0"/>
                <a:ea typeface="Calibri" panose="020F0502020204030204" pitchFamily="34" charset="0"/>
              </a:rPr>
              <a:t> (BERT)</a:t>
            </a:r>
            <a:r>
              <a:rPr lang="en-US" sz="1600" dirty="0">
                <a:solidFill>
                  <a:srgbClr val="006166"/>
                </a:solidFill>
                <a:effectLst/>
                <a:latin typeface="Calibri" panose="020F0502020204030204" pitchFamily="34" charset="0"/>
                <a:ea typeface="Calibri" panose="020F0502020204030204" pitchFamily="34" charset="0"/>
              </a:rPr>
              <a:t>*</a:t>
            </a:r>
            <a:r>
              <a:rPr lang="en-US" dirty="0">
                <a:solidFill>
                  <a:srgbClr val="006166"/>
                </a:solidFill>
                <a:effectLst/>
                <a:latin typeface="Calibri" panose="020F0502020204030204" pitchFamily="34" charset="0"/>
                <a:ea typeface="Calibri" panose="020F0502020204030204" pitchFamily="34" charset="0"/>
              </a:rPr>
              <a:t> model using </a:t>
            </a:r>
            <a:r>
              <a:rPr lang="en-US" dirty="0">
                <a:solidFill>
                  <a:srgbClr val="006166"/>
                </a:solidFill>
                <a:effectLst/>
                <a:cs typeface="Calibri" panose="020F0502020204030204" pitchFamily="34" charset="0"/>
              </a:rPr>
              <a:t>Simple Contrastive Sentence Embedding</a:t>
            </a:r>
            <a:r>
              <a:rPr lang="en-US" dirty="0">
                <a:solidFill>
                  <a:srgbClr val="006166"/>
                </a:solidFill>
                <a:cs typeface="Calibri" panose="020F0502020204030204" pitchFamily="34" charset="0"/>
              </a:rPr>
              <a:t> (</a:t>
            </a:r>
            <a:r>
              <a:rPr lang="en-US" dirty="0" err="1">
                <a:solidFill>
                  <a:srgbClr val="006166"/>
                </a:solidFill>
                <a:cs typeface="Calibri" panose="020F0502020204030204" pitchFamily="34" charset="0"/>
              </a:rPr>
              <a:t>SimCSE</a:t>
            </a:r>
            <a:r>
              <a:rPr lang="en-US" dirty="0">
                <a:solidFill>
                  <a:srgbClr val="006166"/>
                </a:solidFill>
                <a:cs typeface="Calibri" panose="020F0502020204030204" pitchFamily="34" charset="0"/>
              </a:rPr>
              <a:t>)</a:t>
            </a:r>
            <a:r>
              <a:rPr lang="en-US" sz="1600" dirty="0">
                <a:solidFill>
                  <a:srgbClr val="0563C1"/>
                </a:solidFill>
                <a:effectLst/>
                <a:latin typeface="Calibri" panose="020F0502020204030204" pitchFamily="34" charset="0"/>
                <a:ea typeface="Calibri" panose="020F0502020204030204" pitchFamily="34" charset="0"/>
              </a:rPr>
              <a:t>**</a:t>
            </a:r>
            <a:endParaRPr lang="en-US" sz="1600" dirty="0">
              <a:solidFill>
                <a:srgbClr val="006166"/>
              </a:solidFill>
              <a:effectLst/>
              <a:latin typeface="Calibri" panose="020F0502020204030204" pitchFamily="34" charset="0"/>
              <a:ea typeface="Calibri" panose="020F0502020204030204" pitchFamily="34" charset="0"/>
            </a:endParaRPr>
          </a:p>
          <a:p>
            <a:pPr lvl="1"/>
            <a:r>
              <a:rPr lang="en-US" sz="1800" dirty="0">
                <a:solidFill>
                  <a:srgbClr val="006166"/>
                </a:solidFill>
              </a:rPr>
              <a:t>Uses natural language processing (NLP) – interprets/understands language</a:t>
            </a:r>
          </a:p>
          <a:p>
            <a:r>
              <a:rPr lang="en-US" dirty="0">
                <a:solidFill>
                  <a:srgbClr val="006166"/>
                </a:solidFill>
              </a:rPr>
              <a:t>Further training via human coding</a:t>
            </a:r>
          </a:p>
          <a:p>
            <a:pPr marL="0" indent="0">
              <a:buNone/>
            </a:pPr>
            <a:endParaRPr lang="en-US" sz="800" dirty="0">
              <a:solidFill>
                <a:srgbClr val="006166"/>
              </a:solidFill>
            </a:endParaRPr>
          </a:p>
          <a:p>
            <a:pPr marL="0" indent="0">
              <a:buNone/>
            </a:pPr>
            <a:r>
              <a:rPr lang="en-US" sz="1600" dirty="0">
                <a:solidFill>
                  <a:srgbClr val="006166"/>
                </a:solidFill>
              </a:rPr>
              <a:t>         * </a:t>
            </a:r>
            <a:r>
              <a:rPr lang="en-US" sz="1600" dirty="0">
                <a:solidFill>
                  <a:srgbClr val="006166"/>
                </a:solidFill>
                <a:hlinkClick r:id="rId4"/>
              </a:rPr>
              <a:t>https://arxiv.org/abs/1810.04805</a:t>
            </a:r>
            <a:r>
              <a:rPr lang="en-US" sz="1600" dirty="0">
                <a:solidFill>
                  <a:srgbClr val="006166"/>
                </a:solidFill>
              </a:rPr>
              <a:t> </a:t>
            </a:r>
          </a:p>
          <a:p>
            <a:pPr marL="0" indent="0">
              <a:buNone/>
            </a:pPr>
            <a:r>
              <a:rPr lang="en-US" sz="1600" dirty="0">
                <a:solidFill>
                  <a:srgbClr val="006166"/>
                </a:solidFill>
              </a:rPr>
              <a:t>         ** </a:t>
            </a:r>
            <a:r>
              <a:rPr lang="en-US" sz="1600" dirty="0">
                <a:solidFill>
                  <a:srgbClr val="006166"/>
                </a:solidFill>
                <a:hlinkClick r:id="rId5"/>
              </a:rPr>
              <a:t>https://arxiv.org/abs/2104.08821</a:t>
            </a:r>
            <a:r>
              <a:rPr lang="en-US" sz="1600" dirty="0">
                <a:solidFill>
                  <a:srgbClr val="006166"/>
                </a:solidFill>
              </a:rPr>
              <a:t> </a:t>
            </a:r>
          </a:p>
          <a:p>
            <a:pPr marL="0" indent="0">
              <a:buNone/>
            </a:pPr>
            <a:endParaRPr lang="en-US" sz="1600" dirty="0">
              <a:solidFill>
                <a:srgbClr val="006166"/>
              </a:solidFill>
            </a:endParaRPr>
          </a:p>
        </p:txBody>
      </p:sp>
      <p:pic>
        <p:nvPicPr>
          <p:cNvPr id="4" name="Picture 3" descr="A picture containing clipart&#10;&#10;Description automatically generated">
            <a:extLst>
              <a:ext uri="{FF2B5EF4-FFF2-40B4-BE49-F238E27FC236}">
                <a16:creationId xmlns:a16="http://schemas.microsoft.com/office/drawing/2014/main" id="{E3DCD991-D840-4BB6-BA2C-8A27014F424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08185" y="4180880"/>
            <a:ext cx="1524002" cy="857251"/>
          </a:xfrm>
          <a:prstGeom prst="rect">
            <a:avLst/>
          </a:prstGeom>
        </p:spPr>
      </p:pic>
    </p:spTree>
    <p:extLst>
      <p:ext uri="{BB962C8B-B14F-4D97-AF65-F5344CB8AC3E}">
        <p14:creationId xmlns:p14="http://schemas.microsoft.com/office/powerpoint/2010/main" val="292304126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457200" y="129779"/>
            <a:ext cx="8229600" cy="857250"/>
          </a:xfrm>
        </p:spPr>
        <p:txBody>
          <a:bodyPr/>
          <a:lstStyle/>
          <a:p>
            <a:r>
              <a:rPr lang="en-US" dirty="0"/>
              <a:t>Item nonresponse detection: Methods, continued…</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199" y="1073150"/>
            <a:ext cx="8610601" cy="3778646"/>
          </a:xfrm>
        </p:spPr>
        <p:txBody>
          <a:bodyPr/>
          <a:lstStyle/>
          <a:p>
            <a:r>
              <a:rPr lang="en-US" dirty="0">
                <a:solidFill>
                  <a:srgbClr val="006166"/>
                </a:solidFill>
              </a:rPr>
              <a:t>Our working taxonomy:</a:t>
            </a:r>
          </a:p>
          <a:p>
            <a:pPr lvl="1"/>
            <a:r>
              <a:rPr lang="en-US" sz="1800" b="1" dirty="0">
                <a:solidFill>
                  <a:srgbClr val="006166"/>
                </a:solidFill>
              </a:rPr>
              <a:t>Complete nonresponse: </a:t>
            </a:r>
            <a:r>
              <a:rPr lang="en-US" sz="1800" dirty="0">
                <a:solidFill>
                  <a:srgbClr val="006166"/>
                </a:solidFill>
              </a:rPr>
              <a:t>Blank text box</a:t>
            </a:r>
          </a:p>
          <a:p>
            <a:pPr lvl="1"/>
            <a:r>
              <a:rPr lang="en-US" sz="1800" b="1" dirty="0">
                <a:solidFill>
                  <a:srgbClr val="006166"/>
                </a:solidFill>
              </a:rPr>
              <a:t>No useful answer or “Gibberish”:</a:t>
            </a:r>
            <a:r>
              <a:rPr lang="en-US" sz="1800" dirty="0">
                <a:solidFill>
                  <a:srgbClr val="006166"/>
                </a:solidFill>
              </a:rPr>
              <a:t> e.g., “</a:t>
            </a:r>
            <a:r>
              <a:rPr lang="en-US" sz="1800" dirty="0" err="1">
                <a:solidFill>
                  <a:srgbClr val="006166"/>
                </a:solidFill>
              </a:rPr>
              <a:t>dfgjh</a:t>
            </a:r>
            <a:r>
              <a:rPr lang="en-US" sz="1800" dirty="0">
                <a:solidFill>
                  <a:srgbClr val="006166"/>
                </a:solidFill>
              </a:rPr>
              <a:t>”</a:t>
            </a:r>
          </a:p>
          <a:p>
            <a:pPr lvl="1"/>
            <a:r>
              <a:rPr lang="en-US" sz="1800" b="1" dirty="0">
                <a:solidFill>
                  <a:srgbClr val="006166"/>
                </a:solidFill>
              </a:rPr>
              <a:t>Don’t knows: </a:t>
            </a:r>
            <a:r>
              <a:rPr lang="en-US" sz="1800" dirty="0">
                <a:solidFill>
                  <a:srgbClr val="006166"/>
                </a:solidFill>
              </a:rPr>
              <a:t>e.g., “I don’t know”; DK; idk; etc.</a:t>
            </a:r>
          </a:p>
          <a:p>
            <a:pPr lvl="1"/>
            <a:r>
              <a:rPr lang="en-US" sz="1800" b="1" dirty="0">
                <a:solidFill>
                  <a:srgbClr val="006166"/>
                </a:solidFill>
              </a:rPr>
              <a:t>Refusals: </a:t>
            </a:r>
            <a:r>
              <a:rPr lang="en-US" sz="1800" dirty="0">
                <a:solidFill>
                  <a:srgbClr val="006166"/>
                </a:solidFill>
              </a:rPr>
              <a:t>e.g., (“no comment”; “Because”; “none”)</a:t>
            </a:r>
          </a:p>
          <a:p>
            <a:pPr lvl="1"/>
            <a:r>
              <a:rPr lang="en-US" sz="1800" b="1" dirty="0">
                <a:solidFill>
                  <a:srgbClr val="006166"/>
                </a:solidFill>
              </a:rPr>
              <a:t>Other: </a:t>
            </a:r>
            <a:r>
              <a:rPr lang="en-US" sz="1800" dirty="0">
                <a:solidFill>
                  <a:srgbClr val="006166"/>
                </a:solidFill>
              </a:rPr>
              <a:t>non-useful response, non-codable – </a:t>
            </a:r>
            <a:r>
              <a:rPr lang="en-US" sz="1800" b="1" i="1" dirty="0">
                <a:solidFill>
                  <a:srgbClr val="006166"/>
                </a:solidFill>
              </a:rPr>
              <a:t>depends on probe and context</a:t>
            </a:r>
          </a:p>
          <a:p>
            <a:r>
              <a:rPr lang="en-US" dirty="0">
                <a:solidFill>
                  <a:srgbClr val="006166"/>
                </a:solidFill>
              </a:rPr>
              <a:t>Risk of item nonresponse code: 0 Low risk/1 High risk – will assist “human in the loop” coding when applied to other data</a:t>
            </a:r>
          </a:p>
          <a:p>
            <a:r>
              <a:rPr lang="en-US" dirty="0">
                <a:solidFill>
                  <a:srgbClr val="006166"/>
                </a:solidFill>
              </a:rPr>
              <a:t>The model assigns a score (0-1) for the extent to which a response falls into each of the item nonresponse categories</a:t>
            </a:r>
            <a:endParaRPr lang="en-US" sz="1800" dirty="0">
              <a:solidFill>
                <a:srgbClr val="006166"/>
              </a:solidFill>
            </a:endParaRPr>
          </a:p>
          <a:p>
            <a:endParaRPr lang="en-US" sz="1800" dirty="0">
              <a:solidFill>
                <a:srgbClr val="006166"/>
              </a:solidFill>
            </a:endParaRPr>
          </a:p>
          <a:p>
            <a:endParaRPr lang="en-US" sz="1800" dirty="0">
              <a:solidFill>
                <a:srgbClr val="006166"/>
              </a:solidFill>
            </a:endParaRPr>
          </a:p>
        </p:txBody>
      </p:sp>
    </p:spTree>
    <p:extLst>
      <p:ext uri="{BB962C8B-B14F-4D97-AF65-F5344CB8AC3E}">
        <p14:creationId xmlns:p14="http://schemas.microsoft.com/office/powerpoint/2010/main" val="138730726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457200" y="129779"/>
            <a:ext cx="8229600" cy="857250"/>
          </a:xfrm>
        </p:spPr>
        <p:txBody>
          <a:bodyPr/>
          <a:lstStyle/>
          <a:p>
            <a:r>
              <a:rPr lang="en-US" dirty="0"/>
              <a:t>Item nonresponse detection: Active learning</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199" y="1038425"/>
            <a:ext cx="8610601" cy="3778646"/>
          </a:xfrm>
        </p:spPr>
        <p:txBody>
          <a:bodyPr/>
          <a:lstStyle/>
          <a:p>
            <a:r>
              <a:rPr lang="en-US" dirty="0">
                <a:solidFill>
                  <a:srgbClr val="006166"/>
                </a:solidFill>
              </a:rPr>
              <a:t>Round 1</a:t>
            </a:r>
          </a:p>
          <a:p>
            <a:pPr lvl="1"/>
            <a:r>
              <a:rPr lang="en-US" sz="1800" dirty="0">
                <a:solidFill>
                  <a:srgbClr val="006166"/>
                </a:solidFill>
              </a:rPr>
              <a:t>5 coders hand-coded 1,400 each, 200 overlapping with one other coder; full overlap for 500</a:t>
            </a:r>
          </a:p>
          <a:p>
            <a:pPr lvl="1"/>
            <a:r>
              <a:rPr lang="en-US" sz="1800" dirty="0">
                <a:solidFill>
                  <a:srgbClr val="006166"/>
                </a:solidFill>
              </a:rPr>
              <a:t>Good consistency with most categories (gibberish, DKs, refusals)</a:t>
            </a:r>
          </a:p>
          <a:p>
            <a:pPr lvl="1"/>
            <a:r>
              <a:rPr lang="en-US" sz="1800" dirty="0">
                <a:solidFill>
                  <a:srgbClr val="006166"/>
                </a:solidFill>
              </a:rPr>
              <a:t>Less consistency between valid versus “other” item nonresponse</a:t>
            </a:r>
          </a:p>
          <a:p>
            <a:pPr lvl="1"/>
            <a:r>
              <a:rPr lang="en-US" sz="1800" dirty="0">
                <a:solidFill>
                  <a:srgbClr val="006166"/>
                </a:solidFill>
              </a:rPr>
              <a:t>Good results for identifying item nonresponse, but flagged more </a:t>
            </a:r>
            <a:r>
              <a:rPr lang="en-US" sz="1800" dirty="0" err="1">
                <a:solidFill>
                  <a:srgbClr val="006166"/>
                </a:solidFill>
              </a:rPr>
              <a:t>valids</a:t>
            </a:r>
            <a:r>
              <a:rPr lang="en-US" sz="1800" dirty="0">
                <a:solidFill>
                  <a:srgbClr val="006166"/>
                </a:solidFill>
              </a:rPr>
              <a:t> than we wanted</a:t>
            </a:r>
          </a:p>
          <a:p>
            <a:r>
              <a:rPr lang="en-US" dirty="0">
                <a:solidFill>
                  <a:srgbClr val="006166"/>
                </a:solidFill>
              </a:rPr>
              <a:t>Round 2</a:t>
            </a:r>
          </a:p>
          <a:p>
            <a:pPr lvl="1"/>
            <a:r>
              <a:rPr lang="en-US" sz="1800" dirty="0">
                <a:solidFill>
                  <a:srgbClr val="006166"/>
                </a:solidFill>
              </a:rPr>
              <a:t>2 coders reviewed and arbitrated the results to retrain the model</a:t>
            </a:r>
          </a:p>
          <a:p>
            <a:pPr lvl="1"/>
            <a:r>
              <a:rPr lang="en-US" sz="1800" dirty="0">
                <a:solidFill>
                  <a:srgbClr val="006166"/>
                </a:solidFill>
              </a:rPr>
              <a:t>Focused on “edge” cases between valid and “other” nonresponse</a:t>
            </a:r>
          </a:p>
          <a:p>
            <a:r>
              <a:rPr lang="en-US" dirty="0">
                <a:solidFill>
                  <a:srgbClr val="006166"/>
                </a:solidFill>
              </a:rPr>
              <a:t>Current model identifies a manageable amount of “edge” cases for project-specific human review</a:t>
            </a:r>
          </a:p>
          <a:p>
            <a:endParaRPr lang="en-US" dirty="0">
              <a:solidFill>
                <a:srgbClr val="006166"/>
              </a:solidFill>
            </a:endParaRPr>
          </a:p>
          <a:p>
            <a:endParaRPr lang="en-US" dirty="0">
              <a:solidFill>
                <a:srgbClr val="006166"/>
              </a:solidFill>
            </a:endParaRPr>
          </a:p>
          <a:p>
            <a:endParaRPr lang="en-US" sz="1800" dirty="0">
              <a:solidFill>
                <a:srgbClr val="006166"/>
              </a:solidFill>
            </a:endParaRPr>
          </a:p>
          <a:p>
            <a:endParaRPr lang="en-US" sz="1800" dirty="0">
              <a:solidFill>
                <a:srgbClr val="006166"/>
              </a:solidFill>
            </a:endParaRPr>
          </a:p>
          <a:p>
            <a:endParaRPr lang="en-US" sz="1800" dirty="0">
              <a:solidFill>
                <a:srgbClr val="006166"/>
              </a:solidFill>
            </a:endParaRPr>
          </a:p>
        </p:txBody>
      </p:sp>
    </p:spTree>
    <p:extLst>
      <p:ext uri="{BB962C8B-B14F-4D97-AF65-F5344CB8AC3E}">
        <p14:creationId xmlns:p14="http://schemas.microsoft.com/office/powerpoint/2010/main" val="427974771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144BA-5923-41BC-8684-5829EEF911FC}"/>
              </a:ext>
            </a:extLst>
          </p:cNvPr>
          <p:cNvSpPr>
            <a:spLocks noGrp="1"/>
          </p:cNvSpPr>
          <p:nvPr>
            <p:ph type="title"/>
          </p:nvPr>
        </p:nvSpPr>
        <p:spPr>
          <a:xfrm>
            <a:off x="457200" y="67079"/>
            <a:ext cx="8229600" cy="857250"/>
          </a:xfrm>
        </p:spPr>
        <p:txBody>
          <a:bodyPr/>
          <a:lstStyle/>
          <a:p>
            <a:r>
              <a:rPr lang="en-US" dirty="0"/>
              <a:t>Item nonresponse detection: Results</a:t>
            </a:r>
          </a:p>
        </p:txBody>
      </p:sp>
      <p:sp>
        <p:nvSpPr>
          <p:cNvPr id="3" name="Text Placeholder 2">
            <a:extLst>
              <a:ext uri="{FF2B5EF4-FFF2-40B4-BE49-F238E27FC236}">
                <a16:creationId xmlns:a16="http://schemas.microsoft.com/office/drawing/2014/main" id="{E83AE380-A694-4110-B568-54BFB0551EE3}"/>
              </a:ext>
            </a:extLst>
          </p:cNvPr>
          <p:cNvSpPr>
            <a:spLocks noGrp="1"/>
          </p:cNvSpPr>
          <p:nvPr>
            <p:ph type="body" sz="quarter" idx="10"/>
          </p:nvPr>
        </p:nvSpPr>
        <p:spPr>
          <a:xfrm>
            <a:off x="428624" y="3814441"/>
            <a:ext cx="8634353" cy="1137109"/>
          </a:xfrm>
        </p:spPr>
        <p:txBody>
          <a:bodyPr/>
          <a:lstStyle/>
          <a:p>
            <a:r>
              <a:rPr lang="en-US" dirty="0">
                <a:solidFill>
                  <a:srgbClr val="006166"/>
                </a:solidFill>
              </a:rPr>
              <a:t>Overall item nonresponse </a:t>
            </a:r>
            <a:r>
              <a:rPr lang="en-US" sz="1600" dirty="0">
                <a:solidFill>
                  <a:srgbClr val="006166"/>
                </a:solidFill>
              </a:rPr>
              <a:t>(19.5%)</a:t>
            </a:r>
            <a:r>
              <a:rPr lang="en-US" dirty="0">
                <a:solidFill>
                  <a:srgbClr val="006166"/>
                </a:solidFill>
              </a:rPr>
              <a:t> seems in range for combination probability/opt-in sample</a:t>
            </a:r>
          </a:p>
          <a:p>
            <a:r>
              <a:rPr lang="en-US" dirty="0">
                <a:solidFill>
                  <a:srgbClr val="006166"/>
                </a:solidFill>
              </a:rPr>
              <a:t>Types </a:t>
            </a:r>
            <a:r>
              <a:rPr lang="en-US" sz="1600" dirty="0">
                <a:solidFill>
                  <a:srgbClr val="006166"/>
                </a:solidFill>
              </a:rPr>
              <a:t>(e.g., don’t know, refusals, etc.) </a:t>
            </a:r>
            <a:r>
              <a:rPr lang="en-US" dirty="0">
                <a:solidFill>
                  <a:srgbClr val="006166"/>
                </a:solidFill>
              </a:rPr>
              <a:t>point to potential problems with probe</a:t>
            </a:r>
          </a:p>
        </p:txBody>
      </p:sp>
      <p:graphicFrame>
        <p:nvGraphicFramePr>
          <p:cNvPr id="4" name="Table 3">
            <a:extLst>
              <a:ext uri="{FF2B5EF4-FFF2-40B4-BE49-F238E27FC236}">
                <a16:creationId xmlns:a16="http://schemas.microsoft.com/office/drawing/2014/main" id="{9B75311A-C797-49EE-8CD7-9CC7C280DDB5}"/>
              </a:ext>
            </a:extLst>
          </p:cNvPr>
          <p:cNvGraphicFramePr>
            <a:graphicFrameLocks noGrp="1"/>
          </p:cNvGraphicFramePr>
          <p:nvPr>
            <p:extLst>
              <p:ext uri="{D42A27DB-BD31-4B8C-83A1-F6EECF244321}">
                <p14:modId xmlns:p14="http://schemas.microsoft.com/office/powerpoint/2010/main" val="3680690699"/>
              </p:ext>
            </p:extLst>
          </p:nvPr>
        </p:nvGraphicFramePr>
        <p:xfrm>
          <a:off x="371475" y="947479"/>
          <a:ext cx="6943725" cy="2866962"/>
        </p:xfrm>
        <a:graphic>
          <a:graphicData uri="http://schemas.openxmlformats.org/drawingml/2006/table">
            <a:tbl>
              <a:tblPr firstRow="1" firstCol="1" bandRow="1">
                <a:tableStyleId>{3B4B98B0-60AC-42C2-AFA5-B58CD77FA1E5}</a:tableStyleId>
              </a:tblPr>
              <a:tblGrid>
                <a:gridCol w="4879375">
                  <a:extLst>
                    <a:ext uri="{9D8B030D-6E8A-4147-A177-3AD203B41FA5}">
                      <a16:colId xmlns:a16="http://schemas.microsoft.com/office/drawing/2014/main" val="350365433"/>
                    </a:ext>
                  </a:extLst>
                </a:gridCol>
                <a:gridCol w="1198992">
                  <a:extLst>
                    <a:ext uri="{9D8B030D-6E8A-4147-A177-3AD203B41FA5}">
                      <a16:colId xmlns:a16="http://schemas.microsoft.com/office/drawing/2014/main" val="3141596087"/>
                    </a:ext>
                  </a:extLst>
                </a:gridCol>
                <a:gridCol w="865358">
                  <a:extLst>
                    <a:ext uri="{9D8B030D-6E8A-4147-A177-3AD203B41FA5}">
                      <a16:colId xmlns:a16="http://schemas.microsoft.com/office/drawing/2014/main" val="1820081731"/>
                    </a:ext>
                  </a:extLst>
                </a:gridCol>
              </a:tblGrid>
              <a:tr h="146685">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Probe 3 – Why do you say that?</a:t>
                      </a:r>
                    </a:p>
                    <a:p>
                      <a:pPr marL="0" marR="0" algn="ctr">
                        <a:lnSpc>
                          <a:spcPct val="107000"/>
                        </a:lnSpc>
                        <a:spcBef>
                          <a:spcPts val="0"/>
                        </a:spcBef>
                        <a:spcAft>
                          <a:spcPts val="0"/>
                        </a:spcAft>
                      </a:pPr>
                      <a:r>
                        <a:rPr lang="en-US" sz="1400" b="0" dirty="0">
                          <a:solidFill>
                            <a:schemeClr val="accent6"/>
                          </a:solidFill>
                          <a:effectLst/>
                          <a:latin typeface="Calibri" panose="020F0502020204030204" pitchFamily="34" charset="0"/>
                          <a:cs typeface="Calibri" panose="020F0502020204030204" pitchFamily="34" charset="0"/>
                        </a:rPr>
                        <a:t>(n=13,019)</a:t>
                      </a:r>
                      <a:endPar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a:t>
                      </a:r>
                    </a:p>
                  </a:txBody>
                  <a:tcPr marL="68580" marR="68580" marT="0" marB="0" anchor="b"/>
                </a:tc>
                <a:extLst>
                  <a:ext uri="{0D108BD9-81ED-4DB2-BD59-A6C34878D82A}">
                    <a16:rowId xmlns:a16="http://schemas.microsoft.com/office/drawing/2014/main" val="1098719494"/>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Total item nonresponse</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2,530</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b="1"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19.5</a:t>
                      </a:r>
                    </a:p>
                  </a:txBody>
                  <a:tcPr marL="68580" marR="68580" marT="0" marB="0"/>
                </a:tc>
                <a:extLst>
                  <a:ext uri="{0D108BD9-81ED-4DB2-BD59-A6C34878D82A}">
                    <a16:rowId xmlns:a16="http://schemas.microsoft.com/office/drawing/2014/main" val="3530191107"/>
                  </a:ext>
                </a:extLst>
              </a:tr>
              <a:tr h="146050">
                <a:tc>
                  <a:txBody>
                    <a:bodyPr/>
                    <a:lstStyle/>
                    <a:p>
                      <a:pPr marL="0" marR="0">
                        <a:lnSpc>
                          <a:spcPct val="107000"/>
                        </a:lnSpc>
                        <a:spcBef>
                          <a:spcPts val="0"/>
                        </a:spcBef>
                        <a:spcAft>
                          <a:spcPts val="0"/>
                        </a:spcAft>
                      </a:pP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endParaRPr lang="en-US" sz="1400" b="1"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963208115"/>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Item nonresponse by type </a:t>
                      </a:r>
                      <a:r>
                        <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(as a % of total nonresponse)</a:t>
                      </a:r>
                    </a:p>
                  </a:txBody>
                  <a:tcPr marL="68580" marR="68580" marT="0" marB="0"/>
                </a:tc>
                <a:tc>
                  <a:txBody>
                    <a:bodyPr/>
                    <a:lstStyle/>
                    <a:p>
                      <a:pPr marL="0" marR="0" algn="ctr">
                        <a:lnSpc>
                          <a:spcPct val="107000"/>
                        </a:lnSpc>
                        <a:spcBef>
                          <a:spcPts val="0"/>
                        </a:spcBef>
                        <a:spcAft>
                          <a:spcPts val="0"/>
                        </a:spcAft>
                      </a:pP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endParaRPr lang="en-US" sz="1400" b="1"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019734889"/>
                  </a:ext>
                </a:extLst>
              </a:tr>
              <a:tr h="146050">
                <a:tc>
                  <a:txBody>
                    <a:bodyPr/>
                    <a:lstStyle/>
                    <a:p>
                      <a:pPr marL="0" marR="0">
                        <a:lnSpc>
                          <a:spcPct val="107000"/>
                        </a:lnSpc>
                        <a:spcBef>
                          <a:spcPts val="0"/>
                        </a:spcBef>
                        <a:spcAft>
                          <a:spcPts val="0"/>
                        </a:spcAft>
                      </a:pPr>
                      <a:r>
                        <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Complete nonresponse (blank)</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496</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19.6</a:t>
                      </a:r>
                    </a:p>
                  </a:txBody>
                  <a:tcPr marL="68580" marR="68580" marT="0" marB="0"/>
                </a:tc>
                <a:extLst>
                  <a:ext uri="{0D108BD9-81ED-4DB2-BD59-A6C34878D82A}">
                    <a16:rowId xmlns:a16="http://schemas.microsoft.com/office/drawing/2014/main" val="399403877"/>
                  </a:ext>
                </a:extLst>
              </a:tr>
              <a:tr h="140970">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No meaningful answer (gibberish) </a:t>
                      </a:r>
                      <a:r>
                        <a:rPr lang="en-US" sz="1400" b="0" dirty="0">
                          <a:solidFill>
                            <a:schemeClr val="accent6"/>
                          </a:solidFill>
                        </a:rPr>
                        <a:t>e.g., “</a:t>
                      </a:r>
                      <a:r>
                        <a:rPr lang="en-US" sz="1400" b="0" dirty="0" err="1">
                          <a:solidFill>
                            <a:schemeClr val="accent6"/>
                          </a:solidFill>
                        </a:rPr>
                        <a:t>dfgjh</a:t>
                      </a:r>
                      <a:r>
                        <a:rPr lang="en-US" sz="1400" b="0" dirty="0">
                          <a:solidFill>
                            <a:schemeClr val="accent6"/>
                          </a:solidFill>
                        </a:rPr>
                        <a:t>”</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186</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7.4</a:t>
                      </a:r>
                    </a:p>
                  </a:txBody>
                  <a:tcPr marL="68580" marR="68580" marT="0" marB="0"/>
                </a:tc>
                <a:extLst>
                  <a:ext uri="{0D108BD9-81ED-4DB2-BD59-A6C34878D82A}">
                    <a16:rowId xmlns:a16="http://schemas.microsoft.com/office/drawing/2014/main" val="319740599"/>
                  </a:ext>
                </a:extLst>
              </a:tr>
              <a:tr h="199135">
                <a:tc>
                  <a:txBody>
                    <a:bodyPr/>
                    <a:lstStyle/>
                    <a:p>
                      <a:pPr marL="0" marR="0">
                        <a:lnSpc>
                          <a:spcPct val="107000"/>
                        </a:lnSpc>
                        <a:spcBef>
                          <a:spcPts val="0"/>
                        </a:spcBef>
                        <a:spcAft>
                          <a:spcPts val="0"/>
                        </a:spcAft>
                      </a:pPr>
                      <a:r>
                        <a:rPr lang="en-US" sz="1400" b="0" dirty="0">
                          <a:solidFill>
                            <a:schemeClr val="accent6"/>
                          </a:solidFill>
                          <a:effectLst/>
                          <a:latin typeface="Calibri" panose="020F0502020204030204" pitchFamily="34" charset="0"/>
                          <a:cs typeface="Calibri" panose="020F0502020204030204" pitchFamily="34" charset="0"/>
                        </a:rPr>
                        <a:t>Don’t know </a:t>
                      </a:r>
                      <a:r>
                        <a:rPr lang="en-US" sz="1400" b="0" dirty="0">
                          <a:solidFill>
                            <a:schemeClr val="accent6"/>
                          </a:solidFill>
                          <a:latin typeface="Calibri" panose="020F0502020204030204" pitchFamily="34" charset="0"/>
                          <a:cs typeface="Calibri" panose="020F0502020204030204" pitchFamily="34" charset="0"/>
                        </a:rPr>
                        <a:t>e.g., “I don’t know”; DK; idk, etc.</a:t>
                      </a:r>
                      <a:endParaRPr lang="en-US" sz="1400" b="0" baseline="300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255</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10.1</a:t>
                      </a:r>
                    </a:p>
                  </a:txBody>
                  <a:tcPr marL="68580" marR="68580" marT="0" marB="0"/>
                </a:tc>
                <a:extLst>
                  <a:ext uri="{0D108BD9-81ED-4DB2-BD59-A6C34878D82A}">
                    <a16:rowId xmlns:a16="http://schemas.microsoft.com/office/drawing/2014/main" val="2429059873"/>
                  </a:ext>
                </a:extLst>
              </a:tr>
              <a:tr h="146685">
                <a:tc>
                  <a:txBody>
                    <a:bodyPr/>
                    <a:lstStyle/>
                    <a:p>
                      <a:pPr marL="0" marR="0">
                        <a:lnSpc>
                          <a:spcPct val="107000"/>
                        </a:lnSpc>
                        <a:spcBef>
                          <a:spcPts val="0"/>
                        </a:spcBef>
                        <a:spcAft>
                          <a:spcPts val="0"/>
                        </a:spcAft>
                      </a:pPr>
                      <a:r>
                        <a:rPr lang="en-US" sz="1400" b="0" dirty="0">
                          <a:solidFill>
                            <a:schemeClr val="accent6"/>
                          </a:solidFill>
                          <a:effectLst/>
                          <a:latin typeface="Calibri" panose="020F0502020204030204" pitchFamily="34" charset="0"/>
                          <a:cs typeface="Calibri" panose="020F0502020204030204" pitchFamily="34" charset="0"/>
                        </a:rPr>
                        <a:t>Refusals e.g., “No comment”; “Because”;  “none”</a:t>
                      </a:r>
                      <a:endParaRPr lang="en-US" sz="1400" b="0" baseline="300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377</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14.9</a:t>
                      </a:r>
                    </a:p>
                  </a:txBody>
                  <a:tcPr marL="68580" marR="68580" marT="0" marB="0"/>
                </a:tc>
                <a:extLst>
                  <a:ext uri="{0D108BD9-81ED-4DB2-BD59-A6C34878D82A}">
                    <a16:rowId xmlns:a16="http://schemas.microsoft.com/office/drawing/2014/main" val="3845388653"/>
                  </a:ext>
                </a:extLst>
              </a:tr>
              <a:tr h="146050">
                <a:tc>
                  <a:txBody>
                    <a:bodyPr/>
                    <a:lstStyle/>
                    <a:p>
                      <a:pPr marL="0" marR="0">
                        <a:lnSpc>
                          <a:spcPct val="107000"/>
                        </a:lnSpc>
                        <a:spcBef>
                          <a:spcPts val="0"/>
                        </a:spcBef>
                        <a:spcAft>
                          <a:spcPts val="0"/>
                        </a:spcAft>
                      </a:pPr>
                      <a:r>
                        <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Other </a:t>
                      </a:r>
                      <a:r>
                        <a:rPr lang="en-US" sz="1400" b="0" dirty="0">
                          <a:solidFill>
                            <a:schemeClr val="accent6"/>
                          </a:solidFill>
                          <a:latin typeface="Calibri" panose="020F0502020204030204" pitchFamily="34" charset="0"/>
                          <a:cs typeface="Calibri" panose="020F0502020204030204" pitchFamily="34" charset="0"/>
                        </a:rPr>
                        <a:t>non-useful response, non-codable</a:t>
                      </a:r>
                      <a:endPar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1,216</a:t>
                      </a:r>
                    </a:p>
                  </a:txBody>
                  <a:tcPr marL="68580" marR="68580" marT="0" marB="0">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48.1</a:t>
                      </a:r>
                    </a:p>
                  </a:txBody>
                  <a:tcPr marL="68580" marR="68580"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2198970"/>
                  </a:ext>
                </a:extLst>
              </a:tr>
              <a:tr h="146050">
                <a:tc>
                  <a:txBody>
                    <a:bodyPr/>
                    <a:lstStyle/>
                    <a:p>
                      <a:pPr marL="0" marR="0">
                        <a:lnSpc>
                          <a:spcPct val="107000"/>
                        </a:lnSpc>
                        <a:spcBef>
                          <a:spcPts val="0"/>
                        </a:spcBef>
                        <a:spcAft>
                          <a:spcPts val="0"/>
                        </a:spcAft>
                      </a:pP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T w="12700" cap="flat" cmpd="sng" algn="ctr">
                      <a:solidFill>
                        <a:schemeClr val="tx1"/>
                      </a:solidFill>
                      <a:prstDash val="solid"/>
                      <a:round/>
                      <a:headEnd type="none" w="med" len="med"/>
                      <a:tailEnd type="none" w="med" len="med"/>
                    </a:lnT>
                  </a:tcPr>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100.0</a:t>
                      </a:r>
                    </a:p>
                  </a:txBody>
                  <a:tcPr marL="68580" marR="68580"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86083706"/>
                  </a:ext>
                </a:extLst>
              </a:tr>
            </a:tbl>
          </a:graphicData>
        </a:graphic>
      </p:graphicFrame>
      <p:pic>
        <p:nvPicPr>
          <p:cNvPr id="5" name="Audio 4">
            <a:hlinkClick r:id="" action="ppaction://media"/>
            <a:extLst>
              <a:ext uri="{FF2B5EF4-FFF2-40B4-BE49-F238E27FC236}">
                <a16:creationId xmlns:a16="http://schemas.microsoft.com/office/drawing/2014/main" id="{7B9C73C0-3ABB-438D-B88B-E3FA5DB7F4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8827018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58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10E68-00B2-4921-8EFA-DDC4F3483F44}"/>
              </a:ext>
            </a:extLst>
          </p:cNvPr>
          <p:cNvSpPr>
            <a:spLocks noGrp="1"/>
          </p:cNvSpPr>
          <p:nvPr>
            <p:ph type="title"/>
          </p:nvPr>
        </p:nvSpPr>
        <p:spPr>
          <a:xfrm>
            <a:off x="457200" y="113379"/>
            <a:ext cx="8229600" cy="857250"/>
          </a:xfrm>
        </p:spPr>
        <p:txBody>
          <a:bodyPr/>
          <a:lstStyle/>
          <a:p>
            <a:r>
              <a:rPr lang="en-US" dirty="0"/>
              <a:t>Item nonresponse: Further analyses</a:t>
            </a:r>
          </a:p>
        </p:txBody>
      </p:sp>
      <p:sp>
        <p:nvSpPr>
          <p:cNvPr id="3" name="Text Placeholder 2">
            <a:extLst>
              <a:ext uri="{FF2B5EF4-FFF2-40B4-BE49-F238E27FC236}">
                <a16:creationId xmlns:a16="http://schemas.microsoft.com/office/drawing/2014/main" id="{7EAA21AC-1F98-4380-BB29-7F1FF16E57C8}"/>
              </a:ext>
            </a:extLst>
          </p:cNvPr>
          <p:cNvSpPr>
            <a:spLocks noGrp="1"/>
          </p:cNvSpPr>
          <p:nvPr>
            <p:ph type="body" sz="quarter" idx="10"/>
          </p:nvPr>
        </p:nvSpPr>
        <p:spPr>
          <a:xfrm>
            <a:off x="457200" y="1008400"/>
            <a:ext cx="8229600" cy="3341688"/>
          </a:xfrm>
        </p:spPr>
        <p:txBody>
          <a:bodyPr/>
          <a:lstStyle/>
          <a:p>
            <a:r>
              <a:rPr lang="en-US" dirty="0">
                <a:solidFill>
                  <a:srgbClr val="006166"/>
                </a:solidFill>
              </a:rPr>
              <a:t>ANY type of item nonresponse and TYPE of item nonresponse by:</a:t>
            </a:r>
          </a:p>
          <a:p>
            <a:pPr lvl="1"/>
            <a:r>
              <a:rPr lang="en-US" sz="1800" dirty="0">
                <a:solidFill>
                  <a:srgbClr val="006166"/>
                </a:solidFill>
              </a:rPr>
              <a:t>Education (less than a bachelor’s degree, bachelor’s degree or more)</a:t>
            </a:r>
          </a:p>
          <a:p>
            <a:pPr lvl="1"/>
            <a:r>
              <a:rPr lang="en-US" sz="1800" dirty="0">
                <a:solidFill>
                  <a:srgbClr val="006166"/>
                </a:solidFill>
              </a:rPr>
              <a:t>Age in years (18-29, 30-44, 45-59, 60+)</a:t>
            </a:r>
          </a:p>
          <a:p>
            <a:pPr lvl="1"/>
            <a:r>
              <a:rPr lang="en-US" sz="1800" dirty="0">
                <a:solidFill>
                  <a:srgbClr val="006166"/>
                </a:solidFill>
              </a:rPr>
              <a:t>Gender (male, female)</a:t>
            </a:r>
          </a:p>
          <a:p>
            <a:pPr lvl="1"/>
            <a:r>
              <a:rPr lang="en-US" sz="1800" dirty="0">
                <a:solidFill>
                  <a:srgbClr val="006166"/>
                </a:solidFill>
              </a:rPr>
              <a:t>Race/ethnicity (Non-Hispanic White, Non-Hispanic Black, Hispanic, Non-Hispanic Other)</a:t>
            </a:r>
          </a:p>
          <a:p>
            <a:pPr lvl="1"/>
            <a:r>
              <a:rPr lang="en-US" sz="1800" dirty="0">
                <a:solidFill>
                  <a:srgbClr val="006166"/>
                </a:solidFill>
              </a:rPr>
              <a:t>Panel type (probability-based, opt-in) </a:t>
            </a:r>
          </a:p>
          <a:p>
            <a:pPr lvl="1"/>
            <a:r>
              <a:rPr lang="en-US" sz="1800" dirty="0">
                <a:solidFill>
                  <a:srgbClr val="006166"/>
                </a:solidFill>
              </a:rPr>
              <a:t>Survey mode (telephone, web) (</a:t>
            </a:r>
            <a:r>
              <a:rPr lang="en-US" sz="1800" dirty="0" err="1">
                <a:solidFill>
                  <a:srgbClr val="006166"/>
                </a:solidFill>
              </a:rPr>
              <a:t>AmeriSpeak</a:t>
            </a:r>
            <a:r>
              <a:rPr lang="en-US" sz="1800" dirty="0">
                <a:solidFill>
                  <a:srgbClr val="006166"/>
                </a:solidFill>
              </a:rPr>
              <a:t> included n=410 (6%) telephone)</a:t>
            </a:r>
          </a:p>
          <a:p>
            <a:r>
              <a:rPr lang="en-US" sz="1800" spc="75" dirty="0">
                <a:solidFill>
                  <a:srgbClr val="006166"/>
                </a:solidFill>
                <a:ea typeface="Times New Roman" panose="02020603050405020304" pitchFamily="18" charset="0"/>
                <a:cs typeface="Times New Roman" panose="02020603050405020304" pitchFamily="18" charset="0"/>
              </a:rPr>
              <a:t>Pearson’s chi-square tests with </a:t>
            </a:r>
            <a:r>
              <a:rPr lang="en-US" sz="1800" spc="75" dirty="0">
                <a:solidFill>
                  <a:srgbClr val="006166"/>
                </a:solidFill>
                <a:effectLst/>
                <a:latin typeface="Calibri" panose="020F0502020204030204" pitchFamily="34" charset="0"/>
                <a:ea typeface="Times New Roman" panose="02020603050405020304" pitchFamily="18" charset="0"/>
                <a:cs typeface="Times New Roman" panose="02020603050405020304" pitchFamily="18" charset="0"/>
              </a:rPr>
              <a:t>adjusted alpha level</a:t>
            </a:r>
            <a:r>
              <a:rPr lang="en-US" sz="1800" spc="75" dirty="0">
                <a:solidFill>
                  <a:srgbClr val="006166"/>
                </a:solidFill>
                <a:ea typeface="Times New Roman" panose="02020603050405020304" pitchFamily="18" charset="0"/>
                <a:cs typeface="Times New Roman" panose="02020603050405020304" pitchFamily="18" charset="0"/>
              </a:rPr>
              <a:t> </a:t>
            </a:r>
            <a:r>
              <a:rPr lang="en-US" sz="1600" spc="75" dirty="0">
                <a:solidFill>
                  <a:srgbClr val="006166"/>
                </a:solidFill>
                <a:ea typeface="Times New Roman" panose="02020603050405020304" pitchFamily="18" charset="0"/>
                <a:cs typeface="Times New Roman" panose="02020603050405020304" pitchFamily="18" charset="0"/>
              </a:rPr>
              <a:t>(</a:t>
            </a:r>
            <a:r>
              <a:rPr lang="en-US" sz="1600" spc="75" dirty="0">
                <a:solidFill>
                  <a:srgbClr val="006166"/>
                </a:solidFill>
                <a:effectLst/>
                <a:latin typeface="Calibri" panose="020F0502020204030204" pitchFamily="34" charset="0"/>
                <a:ea typeface="Times New Roman" panose="02020603050405020304" pitchFamily="18" charset="0"/>
                <a:cs typeface="Times New Roman" panose="02020603050405020304" pitchFamily="18" charset="0"/>
              </a:rPr>
              <a:t>0.05/12 tests = 0.0042)</a:t>
            </a:r>
            <a:r>
              <a:rPr lang="en-US" sz="1800" spc="75" dirty="0">
                <a:solidFill>
                  <a:srgbClr val="006166"/>
                </a:solidFill>
                <a:effectLst/>
                <a:latin typeface="Calibri" panose="020F0502020204030204" pitchFamily="34" charset="0"/>
                <a:ea typeface="Times New Roman" panose="02020603050405020304" pitchFamily="18" charset="0"/>
                <a:cs typeface="Times New Roman" panose="02020603050405020304" pitchFamily="18" charset="0"/>
              </a:rPr>
              <a:t> and Cramer’s V </a:t>
            </a:r>
            <a:r>
              <a:rPr lang="en-US" sz="1600" spc="75" dirty="0">
                <a:solidFill>
                  <a:srgbClr val="006166"/>
                </a:solidFill>
                <a:effectLst/>
                <a:latin typeface="Calibri" panose="020F0502020204030204" pitchFamily="34" charset="0"/>
                <a:ea typeface="Times New Roman" panose="02020603050405020304" pitchFamily="18" charset="0"/>
                <a:cs typeface="Times New Roman" panose="02020603050405020304" pitchFamily="18" charset="0"/>
              </a:rPr>
              <a:t>(see appendix for effect size interpretations)</a:t>
            </a:r>
          </a:p>
          <a:p>
            <a:pPr lvl="1"/>
            <a:r>
              <a:rPr lang="en-US" sz="1800" spc="75" dirty="0">
                <a:solidFill>
                  <a:srgbClr val="006166"/>
                </a:solidFill>
                <a:cs typeface="Times New Roman" panose="02020603050405020304" pitchFamily="18" charset="0"/>
              </a:rPr>
              <a:t>These tests were used to describe the characteristics of the sample</a:t>
            </a:r>
            <a:endParaRPr lang="en-US" sz="1800" dirty="0">
              <a:solidFill>
                <a:srgbClr val="006166"/>
              </a:solidFill>
              <a:highlight>
                <a:srgbClr val="FFFF00"/>
              </a:highlight>
            </a:endParaRPr>
          </a:p>
          <a:p>
            <a:pPr lvl="1"/>
            <a:endParaRPr lang="en-US" dirty="0"/>
          </a:p>
        </p:txBody>
      </p:sp>
    </p:spTree>
    <p:extLst>
      <p:ext uri="{BB962C8B-B14F-4D97-AF65-F5344CB8AC3E}">
        <p14:creationId xmlns:p14="http://schemas.microsoft.com/office/powerpoint/2010/main" val="360038588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10E68-00B2-4921-8EFA-DDC4F3483F44}"/>
              </a:ext>
            </a:extLst>
          </p:cNvPr>
          <p:cNvSpPr>
            <a:spLocks noGrp="1"/>
          </p:cNvSpPr>
          <p:nvPr>
            <p:ph type="title"/>
          </p:nvPr>
        </p:nvSpPr>
        <p:spPr>
          <a:xfrm>
            <a:off x="457200" y="113379"/>
            <a:ext cx="8229600" cy="857250"/>
          </a:xfrm>
        </p:spPr>
        <p:txBody>
          <a:bodyPr/>
          <a:lstStyle/>
          <a:p>
            <a:r>
              <a:rPr lang="en-US" dirty="0"/>
              <a:t>Results summary: Any item nonresponse</a:t>
            </a:r>
          </a:p>
        </p:txBody>
      </p:sp>
      <p:sp>
        <p:nvSpPr>
          <p:cNvPr id="3" name="Text Placeholder 2">
            <a:extLst>
              <a:ext uri="{FF2B5EF4-FFF2-40B4-BE49-F238E27FC236}">
                <a16:creationId xmlns:a16="http://schemas.microsoft.com/office/drawing/2014/main" id="{7EAA21AC-1F98-4380-BB29-7F1FF16E57C8}"/>
              </a:ext>
            </a:extLst>
          </p:cNvPr>
          <p:cNvSpPr>
            <a:spLocks noGrp="1"/>
          </p:cNvSpPr>
          <p:nvPr>
            <p:ph type="body" sz="quarter" idx="10"/>
          </p:nvPr>
        </p:nvSpPr>
        <p:spPr>
          <a:xfrm>
            <a:off x="457200" y="1101000"/>
            <a:ext cx="7150391" cy="3341688"/>
          </a:xfrm>
        </p:spPr>
        <p:txBody>
          <a:bodyPr/>
          <a:lstStyle/>
          <a:p>
            <a:r>
              <a:rPr lang="en-US" dirty="0">
                <a:solidFill>
                  <a:srgbClr val="006166"/>
                </a:solidFill>
              </a:rPr>
              <a:t>Any item nonresponse is </a:t>
            </a:r>
            <a:r>
              <a:rPr lang="en-US" b="1" dirty="0">
                <a:solidFill>
                  <a:srgbClr val="006166"/>
                </a:solidFill>
              </a:rPr>
              <a:t>more</a:t>
            </a:r>
            <a:r>
              <a:rPr lang="en-US" dirty="0">
                <a:solidFill>
                  <a:srgbClr val="006166"/>
                </a:solidFill>
              </a:rPr>
              <a:t> likely among:</a:t>
            </a:r>
          </a:p>
          <a:p>
            <a:pPr lvl="1"/>
            <a:r>
              <a:rPr lang="en-US" sz="1800" dirty="0">
                <a:solidFill>
                  <a:srgbClr val="006166"/>
                </a:solidFill>
              </a:rPr>
              <a:t>Younger respondents, particularly those aged 18-29</a:t>
            </a:r>
          </a:p>
          <a:p>
            <a:pPr lvl="1"/>
            <a:r>
              <a:rPr lang="en-US" sz="1800" dirty="0">
                <a:solidFill>
                  <a:srgbClr val="006166"/>
                </a:solidFill>
              </a:rPr>
              <a:t>Non-Hispanic Black, Hispanic, and Non-Hispanic Other respondents*</a:t>
            </a:r>
          </a:p>
          <a:p>
            <a:pPr lvl="1"/>
            <a:r>
              <a:rPr lang="en-US" sz="1800" dirty="0">
                <a:solidFill>
                  <a:srgbClr val="006166"/>
                </a:solidFill>
              </a:rPr>
              <a:t>Opt-in panelists</a:t>
            </a:r>
          </a:p>
          <a:p>
            <a:pPr lvl="1"/>
            <a:r>
              <a:rPr lang="en-US" sz="1800" dirty="0">
                <a:solidFill>
                  <a:srgbClr val="006166"/>
                </a:solidFill>
              </a:rPr>
              <a:t>Those with less than a bachelor’s degree</a:t>
            </a:r>
          </a:p>
          <a:p>
            <a:pPr lvl="1"/>
            <a:r>
              <a:rPr lang="en-US" sz="1800" dirty="0">
                <a:solidFill>
                  <a:srgbClr val="006166"/>
                </a:solidFill>
              </a:rPr>
              <a:t>Males</a:t>
            </a:r>
          </a:p>
          <a:p>
            <a:pPr lvl="1"/>
            <a:r>
              <a:rPr lang="en-US" sz="1800" dirty="0">
                <a:solidFill>
                  <a:srgbClr val="006166"/>
                </a:solidFill>
              </a:rPr>
              <a:t>Web respondents</a:t>
            </a:r>
          </a:p>
        </p:txBody>
      </p:sp>
      <p:sp>
        <p:nvSpPr>
          <p:cNvPr id="4" name="TextBox 3">
            <a:extLst>
              <a:ext uri="{FF2B5EF4-FFF2-40B4-BE49-F238E27FC236}">
                <a16:creationId xmlns:a16="http://schemas.microsoft.com/office/drawing/2014/main" id="{6D6D8E52-E31C-4EA4-8C40-E141DDB50AD8}"/>
              </a:ext>
            </a:extLst>
          </p:cNvPr>
          <p:cNvSpPr txBox="1"/>
          <p:nvPr/>
        </p:nvSpPr>
        <p:spPr>
          <a:xfrm>
            <a:off x="6531265" y="1012612"/>
            <a:ext cx="2374609" cy="400110"/>
          </a:xfrm>
          <a:prstGeom prst="rect">
            <a:avLst/>
          </a:prstGeom>
          <a:noFill/>
        </p:spPr>
        <p:txBody>
          <a:bodyPr wrap="square" rtlCol="0">
            <a:spAutoFit/>
          </a:bodyPr>
          <a:lstStyle/>
          <a:p>
            <a:r>
              <a:rPr lang="en-US" sz="2000" u="sng" dirty="0">
                <a:solidFill>
                  <a:srgbClr val="006166"/>
                </a:solidFill>
                <a:latin typeface="Calibri" panose="020F0502020204030204" pitchFamily="34" charset="0"/>
              </a:rPr>
              <a:t>Effect sizes </a:t>
            </a:r>
            <a:r>
              <a:rPr lang="en-US" sz="1400" u="sng" dirty="0">
                <a:solidFill>
                  <a:srgbClr val="006166"/>
                </a:solidFill>
                <a:latin typeface="Calibri" panose="020F0502020204030204" pitchFamily="34" charset="0"/>
              </a:rPr>
              <a:t>(Cramer’s V)</a:t>
            </a:r>
            <a:r>
              <a:rPr lang="en-US" sz="2000" u="sng" dirty="0">
                <a:solidFill>
                  <a:srgbClr val="006166"/>
                </a:solidFill>
                <a:latin typeface="Calibri" panose="020F0502020204030204" pitchFamily="34" charset="0"/>
              </a:rPr>
              <a:t>:</a:t>
            </a:r>
          </a:p>
        </p:txBody>
      </p:sp>
      <p:sp>
        <p:nvSpPr>
          <p:cNvPr id="6" name="TextBox 5">
            <a:extLst>
              <a:ext uri="{FF2B5EF4-FFF2-40B4-BE49-F238E27FC236}">
                <a16:creationId xmlns:a16="http://schemas.microsoft.com/office/drawing/2014/main" id="{F54D112E-0216-4DEB-BC50-61BF24129B84}"/>
              </a:ext>
            </a:extLst>
          </p:cNvPr>
          <p:cNvSpPr txBox="1"/>
          <p:nvPr/>
        </p:nvSpPr>
        <p:spPr>
          <a:xfrm>
            <a:off x="6934200" y="1458474"/>
            <a:ext cx="1554454"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a:t>
            </a:r>
          </a:p>
        </p:txBody>
      </p:sp>
      <p:sp>
        <p:nvSpPr>
          <p:cNvPr id="7" name="TextBox 6">
            <a:extLst>
              <a:ext uri="{FF2B5EF4-FFF2-40B4-BE49-F238E27FC236}">
                <a16:creationId xmlns:a16="http://schemas.microsoft.com/office/drawing/2014/main" id="{60C3C32B-F13A-4BB0-B77A-2F5CFBA15445}"/>
              </a:ext>
            </a:extLst>
          </p:cNvPr>
          <p:cNvSpPr txBox="1"/>
          <p:nvPr/>
        </p:nvSpPr>
        <p:spPr>
          <a:xfrm>
            <a:off x="6943725" y="1822959"/>
            <a:ext cx="1544929"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a:t>
            </a:r>
          </a:p>
        </p:txBody>
      </p:sp>
      <p:sp>
        <p:nvSpPr>
          <p:cNvPr id="8" name="TextBox 7">
            <a:extLst>
              <a:ext uri="{FF2B5EF4-FFF2-40B4-BE49-F238E27FC236}">
                <a16:creationId xmlns:a16="http://schemas.microsoft.com/office/drawing/2014/main" id="{95212D82-AD8C-400B-B666-0CEC95EF45C3}"/>
              </a:ext>
            </a:extLst>
          </p:cNvPr>
          <p:cNvSpPr txBox="1"/>
          <p:nvPr/>
        </p:nvSpPr>
        <p:spPr>
          <a:xfrm>
            <a:off x="6934200" y="2435372"/>
            <a:ext cx="1554454"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a:t>
            </a:r>
          </a:p>
        </p:txBody>
      </p:sp>
      <p:sp>
        <p:nvSpPr>
          <p:cNvPr id="9" name="TextBox 8">
            <a:extLst>
              <a:ext uri="{FF2B5EF4-FFF2-40B4-BE49-F238E27FC236}">
                <a16:creationId xmlns:a16="http://schemas.microsoft.com/office/drawing/2014/main" id="{29FE9995-78C9-4522-A00E-C72668B0E75E}"/>
              </a:ext>
            </a:extLst>
          </p:cNvPr>
          <p:cNvSpPr txBox="1"/>
          <p:nvPr/>
        </p:nvSpPr>
        <p:spPr>
          <a:xfrm>
            <a:off x="6943725" y="2730597"/>
            <a:ext cx="1683041"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a:t>
            </a:r>
          </a:p>
        </p:txBody>
      </p:sp>
      <p:sp>
        <p:nvSpPr>
          <p:cNvPr id="11" name="TextBox 10">
            <a:extLst>
              <a:ext uri="{FF2B5EF4-FFF2-40B4-BE49-F238E27FC236}">
                <a16:creationId xmlns:a16="http://schemas.microsoft.com/office/drawing/2014/main" id="{7CB17B4C-5D71-47D2-8EF1-BEBA71C03F00}"/>
              </a:ext>
            </a:extLst>
          </p:cNvPr>
          <p:cNvSpPr txBox="1"/>
          <p:nvPr/>
        </p:nvSpPr>
        <p:spPr>
          <a:xfrm>
            <a:off x="6943725" y="3045989"/>
            <a:ext cx="1683041"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a:t>
            </a:r>
          </a:p>
        </p:txBody>
      </p:sp>
      <p:sp>
        <p:nvSpPr>
          <p:cNvPr id="12" name="TextBox 11">
            <a:extLst>
              <a:ext uri="{FF2B5EF4-FFF2-40B4-BE49-F238E27FC236}">
                <a16:creationId xmlns:a16="http://schemas.microsoft.com/office/drawing/2014/main" id="{16924E92-769A-4082-8DC5-87A9F9306422}"/>
              </a:ext>
            </a:extLst>
          </p:cNvPr>
          <p:cNvSpPr txBox="1"/>
          <p:nvPr/>
        </p:nvSpPr>
        <p:spPr>
          <a:xfrm>
            <a:off x="457200" y="4454495"/>
            <a:ext cx="8045741" cy="80021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Times New Roman" panose="02020603050405020304" pitchFamily="18" charset="0"/>
                <a:cs typeface="+mn-cs"/>
              </a:rPr>
              <a:t>* Non-Hispanic Other includes groups </a:t>
            </a:r>
            <a:r>
              <a:rPr lang="en-US" sz="1400" dirty="0">
                <a:solidFill>
                  <a:srgbClr val="006166"/>
                </a:solidFill>
                <a:latin typeface="Calibri" panose="020F0502020204030204" pitchFamily="34" charset="0"/>
                <a:ea typeface="Times New Roman" panose="02020603050405020304" pitchFamily="18" charset="0"/>
              </a:rPr>
              <a:t>that</a:t>
            </a:r>
            <a:r>
              <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Times New Roman" panose="02020603050405020304" pitchFamily="18" charset="0"/>
                <a:cs typeface="+mn-cs"/>
              </a:rPr>
              <a:t> were too small to disaggregate, including American Indian or Alaska Native, Asian, Pacific Islander, Native Hawaiian, and people who identify as more than one race.</a:t>
            </a:r>
            <a:endPar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mn-ea"/>
              <a:cs typeface="+mn-cs"/>
            </a:endParaRPr>
          </a:p>
          <a:p>
            <a:endParaRPr lang="en-US" dirty="0">
              <a:solidFill>
                <a:srgbClr val="000000"/>
              </a:solidFill>
              <a:latin typeface="Calibri" panose="020F0502020204030204" pitchFamily="34" charset="0"/>
            </a:endParaRPr>
          </a:p>
        </p:txBody>
      </p:sp>
      <p:sp>
        <p:nvSpPr>
          <p:cNvPr id="13" name="TextBox 12">
            <a:extLst>
              <a:ext uri="{FF2B5EF4-FFF2-40B4-BE49-F238E27FC236}">
                <a16:creationId xmlns:a16="http://schemas.microsoft.com/office/drawing/2014/main" id="{0BDD8632-CAB0-4351-A07E-B48E315AA2BA}"/>
              </a:ext>
            </a:extLst>
          </p:cNvPr>
          <p:cNvSpPr txBox="1"/>
          <p:nvPr/>
        </p:nvSpPr>
        <p:spPr>
          <a:xfrm>
            <a:off x="6958339" y="3402452"/>
            <a:ext cx="1683041" cy="369332"/>
          </a:xfrm>
          <a:prstGeom prst="rect">
            <a:avLst/>
          </a:prstGeom>
          <a:noFill/>
        </p:spPr>
        <p:txBody>
          <a:bodyPr wrap="square" rtlCol="0">
            <a:spAutoFit/>
          </a:bodyPr>
          <a:lstStyle/>
          <a:p>
            <a:r>
              <a:rPr lang="en-US" dirty="0">
                <a:solidFill>
                  <a:srgbClr val="006166"/>
                </a:solidFill>
                <a:latin typeface="Calibri" panose="020F0502020204030204" pitchFamily="34" charset="0"/>
              </a:rPr>
              <a:t>very small</a:t>
            </a:r>
          </a:p>
        </p:txBody>
      </p:sp>
    </p:spTree>
    <p:custDataLst>
      <p:tags r:id="rId1"/>
    </p:custDataLst>
    <p:extLst>
      <p:ext uri="{BB962C8B-B14F-4D97-AF65-F5344CB8AC3E}">
        <p14:creationId xmlns:p14="http://schemas.microsoft.com/office/powerpoint/2010/main" val="17425982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1"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5186E94-078E-4535-8465-D7924E334D53}"/>
              </a:ext>
            </a:extLst>
          </p:cNvPr>
          <p:cNvPicPr>
            <a:picLocks noChangeAspect="1"/>
          </p:cNvPicPr>
          <p:nvPr/>
        </p:nvPicPr>
        <p:blipFill>
          <a:blip r:embed="rId4"/>
          <a:stretch>
            <a:fillRect/>
          </a:stretch>
        </p:blipFill>
        <p:spPr>
          <a:xfrm>
            <a:off x="1177268" y="843304"/>
            <a:ext cx="6270506" cy="3768975"/>
          </a:xfrm>
          <a:prstGeom prst="rect">
            <a:avLst/>
          </a:prstGeom>
        </p:spPr>
      </p:pic>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31671"/>
            <a:ext cx="8229600" cy="857250"/>
          </a:xfrm>
        </p:spPr>
        <p:txBody>
          <a:bodyPr/>
          <a:lstStyle/>
          <a:p>
            <a:r>
              <a:rPr lang="en-US" dirty="0"/>
              <a:t>Item nonresponse type by age (in years)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130709" y="4612280"/>
                <a:ext cx="6884516" cy="349135"/>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12</m:t>
                        </m:r>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 (n=2,530) = 182.28, p-value &lt; 0.0001, Cramer’s V = 0.16, 95% CI [0.14, 0.18])</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130709" y="4612280"/>
                <a:ext cx="6884516" cy="349135"/>
              </a:xfrm>
              <a:prstGeom prst="rect">
                <a:avLst/>
              </a:prstGeom>
              <a:blipFill>
                <a:blip r:embed="rId7"/>
                <a:stretch>
                  <a:fillRect l="-265" b="-10526"/>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40DFBF9F-D318-444A-9B03-14D4396E333F}"/>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
        <p:nvSpPr>
          <p:cNvPr id="6" name="Rectangle 5">
            <a:extLst>
              <a:ext uri="{FF2B5EF4-FFF2-40B4-BE49-F238E27FC236}">
                <a16:creationId xmlns:a16="http://schemas.microsoft.com/office/drawing/2014/main" id="{28DD433B-A9B3-4FA9-9CFF-E1EFC0F24257}"/>
              </a:ext>
            </a:extLst>
          </p:cNvPr>
          <p:cNvSpPr/>
          <p:nvPr/>
        </p:nvSpPr>
        <p:spPr>
          <a:xfrm>
            <a:off x="4042319" y="3161038"/>
            <a:ext cx="258446" cy="69151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667ED9-D88E-4E5C-BF4C-7F4AA8B6699C}"/>
              </a:ext>
            </a:extLst>
          </p:cNvPr>
          <p:cNvSpPr/>
          <p:nvPr/>
        </p:nvSpPr>
        <p:spPr>
          <a:xfrm>
            <a:off x="5146929" y="3067291"/>
            <a:ext cx="258446" cy="7968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5C9F576-9667-4DC8-9720-0AB96E7DBEC8}"/>
              </a:ext>
            </a:extLst>
          </p:cNvPr>
          <p:cNvSpPr/>
          <p:nvPr/>
        </p:nvSpPr>
        <p:spPr>
          <a:xfrm>
            <a:off x="2936294" y="3228885"/>
            <a:ext cx="258446" cy="6097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C56598B-4137-46FC-9A80-18C188E946B9}"/>
              </a:ext>
            </a:extLst>
          </p:cNvPr>
          <p:cNvSpPr/>
          <p:nvPr/>
        </p:nvSpPr>
        <p:spPr>
          <a:xfrm>
            <a:off x="6264529" y="2222339"/>
            <a:ext cx="240443" cy="16444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4226A0D-2B1A-4AF3-9D08-0A4AEF335B27}"/>
              </a:ext>
            </a:extLst>
          </p:cNvPr>
          <p:cNvSpPr/>
          <p:nvPr/>
        </p:nvSpPr>
        <p:spPr>
          <a:xfrm>
            <a:off x="1828803" y="3055716"/>
            <a:ext cx="258446" cy="7905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A4089628-A22D-4637-A8D9-20C0980675CF}"/>
              </a:ext>
            </a:extLst>
          </p:cNvPr>
          <p:cNvCxnSpPr/>
          <p:nvPr/>
        </p:nvCxnSpPr>
        <p:spPr>
          <a:xfrm flipV="1">
            <a:off x="6074522" y="1131617"/>
            <a:ext cx="822960" cy="87376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7646104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40105"/>
            <a:ext cx="8229600" cy="857250"/>
          </a:xfrm>
        </p:spPr>
        <p:txBody>
          <a:bodyPr/>
          <a:lstStyle/>
          <a:p>
            <a:r>
              <a:rPr lang="en-US" dirty="0"/>
              <a:t>Item nonresponse by type race/ethnicity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088329" y="4568833"/>
                <a:ext cx="8048288" cy="349135"/>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12</m:t>
                        </m:r>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 (n= 2,530) = 67.509, p-value &lt; 0.0001, Cramer’s V = 0.09, 95% CI [0.08, 0.12])</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088329" y="4568833"/>
                <a:ext cx="8048288" cy="349135"/>
              </a:xfrm>
              <a:prstGeom prst="rect">
                <a:avLst/>
              </a:prstGeom>
              <a:blipFill>
                <a:blip r:embed="rId6"/>
                <a:stretch>
                  <a:fillRect l="-227" b="-10345"/>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6D461539-8964-4DA5-A8F7-83FB8ABD53FA}"/>
              </a:ext>
            </a:extLst>
          </p:cNvPr>
          <p:cNvSpPr txBox="1"/>
          <p:nvPr/>
        </p:nvSpPr>
        <p:spPr>
          <a:xfrm>
            <a:off x="7246209" y="1759272"/>
            <a:ext cx="1678716" cy="2893100"/>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Times New Roman" panose="02020603050405020304" pitchFamily="18" charset="0"/>
              </a:rPr>
              <a:t>* Non-Hispanic Other </a:t>
            </a:r>
            <a:r>
              <a:rPr lang="en-US" sz="1400" dirty="0">
                <a:solidFill>
                  <a:srgbClr val="006166"/>
                </a:solidFill>
                <a:effectLst/>
                <a:latin typeface="Calibri" panose="020F0502020204030204" pitchFamily="34" charset="0"/>
                <a:ea typeface="Times New Roman" panose="02020603050405020304" pitchFamily="18" charset="0"/>
              </a:rPr>
              <a:t>includes groups which were too small to disaggregate, including American Indian or Alaska Native, Asian, Pacific Islander, Native Hawaiian, and people who identify as more than one race.</a:t>
            </a:r>
            <a:endParaRPr lang="en-US" sz="1400" dirty="0">
              <a:solidFill>
                <a:srgbClr val="006166"/>
              </a:solidFill>
              <a:latin typeface="Calibri" panose="020F0502020204030204" pitchFamily="34" charset="0"/>
            </a:endParaRPr>
          </a:p>
        </p:txBody>
      </p:sp>
      <p:pic>
        <p:nvPicPr>
          <p:cNvPr id="3" name="Picture 2">
            <a:extLst>
              <a:ext uri="{FF2B5EF4-FFF2-40B4-BE49-F238E27FC236}">
                <a16:creationId xmlns:a16="http://schemas.microsoft.com/office/drawing/2014/main" id="{C0C22378-4F79-4538-A7C5-6E2958E196AD}"/>
              </a:ext>
            </a:extLst>
          </p:cNvPr>
          <p:cNvPicPr>
            <a:picLocks noChangeAspect="1"/>
          </p:cNvPicPr>
          <p:nvPr/>
        </p:nvPicPr>
        <p:blipFill>
          <a:blip r:embed="rId7"/>
          <a:stretch>
            <a:fillRect/>
          </a:stretch>
        </p:blipFill>
        <p:spPr>
          <a:xfrm>
            <a:off x="1177268" y="852748"/>
            <a:ext cx="6103279" cy="3668460"/>
          </a:xfrm>
          <a:prstGeom prst="rect">
            <a:avLst/>
          </a:prstGeom>
        </p:spPr>
      </p:pic>
      <p:sp>
        <p:nvSpPr>
          <p:cNvPr id="11" name="Rectangle 10">
            <a:extLst>
              <a:ext uri="{FF2B5EF4-FFF2-40B4-BE49-F238E27FC236}">
                <a16:creationId xmlns:a16="http://schemas.microsoft.com/office/drawing/2014/main" id="{D9916750-BC7A-467B-905D-286A6E102664}"/>
              </a:ext>
            </a:extLst>
          </p:cNvPr>
          <p:cNvSpPr/>
          <p:nvPr/>
        </p:nvSpPr>
        <p:spPr>
          <a:xfrm>
            <a:off x="1824717" y="2921103"/>
            <a:ext cx="248289" cy="8572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04AAB15-C109-4CF9-B6A4-232536A05F02}"/>
              </a:ext>
            </a:extLst>
          </p:cNvPr>
          <p:cNvSpPr/>
          <p:nvPr/>
        </p:nvSpPr>
        <p:spPr>
          <a:xfrm>
            <a:off x="6123041" y="1310640"/>
            <a:ext cx="262251" cy="248031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180BD807-AF23-4264-A095-3E828FBDDF1E}"/>
              </a:ext>
            </a:extLst>
          </p:cNvPr>
          <p:cNvCxnSpPr>
            <a:cxnSpLocks/>
          </p:cNvCxnSpPr>
          <p:nvPr/>
        </p:nvCxnSpPr>
        <p:spPr>
          <a:xfrm>
            <a:off x="6836773" y="1145793"/>
            <a:ext cx="0" cy="3648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511B481-32C5-4C1B-BC5C-6F9FABBF8A67}"/>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Tree>
    <p:custDataLst>
      <p:tags r:id="rId1"/>
    </p:custDataLst>
    <p:extLst>
      <p:ext uri="{BB962C8B-B14F-4D97-AF65-F5344CB8AC3E}">
        <p14:creationId xmlns:p14="http://schemas.microsoft.com/office/powerpoint/2010/main" val="18600698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41071"/>
            <a:ext cx="8229600" cy="857250"/>
          </a:xfrm>
        </p:spPr>
        <p:txBody>
          <a:bodyPr/>
          <a:lstStyle/>
          <a:p>
            <a:r>
              <a:rPr lang="en-US" dirty="0"/>
              <a:t>Item nonresponse type by panel type </a:t>
            </a:r>
            <a:r>
              <a:rPr lang="en-US" sz="2000" dirty="0"/>
              <a:t>(probability v. opt-in)</a:t>
            </a:r>
            <a:r>
              <a:rPr lang="en-US" dirty="0"/>
              <a:t>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134518" y="4593885"/>
                <a:ext cx="7019925" cy="349135"/>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4</m:t>
                        </m:r>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 (n= 2,530) = 407.2,  p-value &lt; 0.0001, Cramer’s V = 0.40, 95% CI [0.37, 0.44])</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134518" y="4593885"/>
                <a:ext cx="7019925" cy="349135"/>
              </a:xfrm>
              <a:prstGeom prst="rect">
                <a:avLst/>
              </a:prstGeom>
              <a:blipFill>
                <a:blip r:embed="rId6"/>
                <a:stretch>
                  <a:fillRect l="-260" b="-10526"/>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797DA99D-1210-4FA2-B633-89162C9D7E39}"/>
              </a:ext>
            </a:extLst>
          </p:cNvPr>
          <p:cNvPicPr>
            <a:picLocks noChangeAspect="1"/>
          </p:cNvPicPr>
          <p:nvPr/>
        </p:nvPicPr>
        <p:blipFill>
          <a:blip r:embed="rId7"/>
          <a:stretch>
            <a:fillRect/>
          </a:stretch>
        </p:blipFill>
        <p:spPr>
          <a:xfrm>
            <a:off x="1177268" y="859149"/>
            <a:ext cx="6182057" cy="3715811"/>
          </a:xfrm>
          <a:prstGeom prst="rect">
            <a:avLst/>
          </a:prstGeom>
        </p:spPr>
      </p:pic>
      <p:sp>
        <p:nvSpPr>
          <p:cNvPr id="8" name="Rectangle 7">
            <a:extLst>
              <a:ext uri="{FF2B5EF4-FFF2-40B4-BE49-F238E27FC236}">
                <a16:creationId xmlns:a16="http://schemas.microsoft.com/office/drawing/2014/main" id="{40E7E363-53CA-4033-915B-65DDCD20A929}"/>
              </a:ext>
            </a:extLst>
          </p:cNvPr>
          <p:cNvSpPr/>
          <p:nvPr/>
        </p:nvSpPr>
        <p:spPr>
          <a:xfrm>
            <a:off x="4039234" y="3122295"/>
            <a:ext cx="756286" cy="6807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881650-0577-49DA-88F0-1776F33D508D}"/>
              </a:ext>
            </a:extLst>
          </p:cNvPr>
          <p:cNvSpPr/>
          <p:nvPr/>
        </p:nvSpPr>
        <p:spPr>
          <a:xfrm>
            <a:off x="2962274" y="3152775"/>
            <a:ext cx="756286" cy="6807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7D67943-8B4A-4CF1-935D-DA0D84C2B597}"/>
              </a:ext>
            </a:extLst>
          </p:cNvPr>
          <p:cNvSpPr/>
          <p:nvPr/>
        </p:nvSpPr>
        <p:spPr>
          <a:xfrm>
            <a:off x="5095874" y="2797175"/>
            <a:ext cx="756286" cy="1015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F16119E-4C25-48E7-8799-5A628559ED6D}"/>
              </a:ext>
            </a:extLst>
          </p:cNvPr>
          <p:cNvSpPr/>
          <p:nvPr/>
        </p:nvSpPr>
        <p:spPr>
          <a:xfrm>
            <a:off x="6221729" y="1514475"/>
            <a:ext cx="756286" cy="23063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976B2D4D-C9E3-4563-B3E3-F3E4DFB4877F}"/>
              </a:ext>
            </a:extLst>
          </p:cNvPr>
          <p:cNvCxnSpPr>
            <a:cxnSpLocks/>
          </p:cNvCxnSpPr>
          <p:nvPr/>
        </p:nvCxnSpPr>
        <p:spPr>
          <a:xfrm>
            <a:off x="2438400" y="2124328"/>
            <a:ext cx="0" cy="3648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479A179-FF51-4008-A681-9AFF5860F77F}"/>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Tree>
    <p:custDataLst>
      <p:tags r:id="rId1"/>
    </p:custDataLst>
    <p:extLst>
      <p:ext uri="{BB962C8B-B14F-4D97-AF65-F5344CB8AC3E}">
        <p14:creationId xmlns:p14="http://schemas.microsoft.com/office/powerpoint/2010/main" val="17419696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131AB-C43F-4320-83B2-EFB186C6FF2A}"/>
              </a:ext>
            </a:extLst>
          </p:cNvPr>
          <p:cNvSpPr>
            <a:spLocks noGrp="1"/>
          </p:cNvSpPr>
          <p:nvPr>
            <p:ph type="title"/>
          </p:nvPr>
        </p:nvSpPr>
        <p:spPr/>
        <p:txBody>
          <a:bodyPr/>
          <a:lstStyle/>
          <a:p>
            <a:r>
              <a:rPr lang="en-US" dirty="0"/>
              <a:t>Outline</a:t>
            </a:r>
          </a:p>
        </p:txBody>
      </p:sp>
      <p:sp>
        <p:nvSpPr>
          <p:cNvPr id="3" name="Text Placeholder 2">
            <a:extLst>
              <a:ext uri="{FF2B5EF4-FFF2-40B4-BE49-F238E27FC236}">
                <a16:creationId xmlns:a16="http://schemas.microsoft.com/office/drawing/2014/main" id="{6E789A3C-03D5-440F-84A3-7B31F2AC7E1B}"/>
              </a:ext>
            </a:extLst>
          </p:cNvPr>
          <p:cNvSpPr>
            <a:spLocks noGrp="1"/>
          </p:cNvSpPr>
          <p:nvPr>
            <p:ph type="body" sz="quarter" idx="10"/>
          </p:nvPr>
        </p:nvSpPr>
        <p:spPr/>
        <p:txBody>
          <a:bodyPr/>
          <a:lstStyle/>
          <a:p>
            <a:r>
              <a:rPr lang="en-US" dirty="0">
                <a:solidFill>
                  <a:srgbClr val="006166"/>
                </a:solidFill>
              </a:rPr>
              <a:t>The use of “since the Coronavirus pandemic began” as a time reference</a:t>
            </a:r>
          </a:p>
          <a:p>
            <a:pPr lvl="1"/>
            <a:r>
              <a:rPr lang="en-US" sz="1800" dirty="0">
                <a:solidFill>
                  <a:srgbClr val="006166"/>
                </a:solidFill>
              </a:rPr>
              <a:t>Background and research questions</a:t>
            </a:r>
          </a:p>
          <a:p>
            <a:pPr lvl="1"/>
            <a:r>
              <a:rPr lang="en-US" sz="1800" dirty="0">
                <a:solidFill>
                  <a:srgbClr val="006166"/>
                </a:solidFill>
              </a:rPr>
              <a:t>Methods</a:t>
            </a:r>
          </a:p>
          <a:p>
            <a:pPr lvl="1"/>
            <a:r>
              <a:rPr lang="en-US" sz="1800" dirty="0">
                <a:solidFill>
                  <a:srgbClr val="006166"/>
                </a:solidFill>
              </a:rPr>
              <a:t>Results</a:t>
            </a:r>
          </a:p>
          <a:p>
            <a:r>
              <a:rPr lang="en-US" dirty="0">
                <a:solidFill>
                  <a:srgbClr val="006166"/>
                </a:solidFill>
              </a:rPr>
              <a:t>Quality of open-text responses and item nonresponse detection</a:t>
            </a:r>
          </a:p>
          <a:p>
            <a:pPr lvl="1"/>
            <a:r>
              <a:rPr lang="en-US" sz="1800" dirty="0">
                <a:solidFill>
                  <a:srgbClr val="006166"/>
                </a:solidFill>
              </a:rPr>
              <a:t>Background and research questions</a:t>
            </a:r>
          </a:p>
          <a:p>
            <a:pPr lvl="1"/>
            <a:r>
              <a:rPr lang="en-US" sz="1800" dirty="0">
                <a:solidFill>
                  <a:srgbClr val="006166"/>
                </a:solidFill>
              </a:rPr>
              <a:t>Methods</a:t>
            </a:r>
          </a:p>
          <a:p>
            <a:pPr lvl="1"/>
            <a:r>
              <a:rPr lang="en-US" sz="1800" dirty="0">
                <a:solidFill>
                  <a:srgbClr val="006166"/>
                </a:solidFill>
              </a:rPr>
              <a:t>Results</a:t>
            </a:r>
          </a:p>
          <a:p>
            <a:r>
              <a:rPr lang="en-US" dirty="0">
                <a:solidFill>
                  <a:srgbClr val="006166"/>
                </a:solidFill>
              </a:rPr>
              <a:t>Discussion and next steps</a:t>
            </a:r>
          </a:p>
        </p:txBody>
      </p:sp>
      <p:pic>
        <p:nvPicPr>
          <p:cNvPr id="4" name="Audio 3">
            <a:hlinkClick r:id="" action="ppaction://media"/>
            <a:extLst>
              <a:ext uri="{FF2B5EF4-FFF2-40B4-BE49-F238E27FC236}">
                <a16:creationId xmlns:a16="http://schemas.microsoft.com/office/drawing/2014/main" id="{14CF5127-DCE1-4C90-9328-EE9CC7C9EE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393836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D77AD3-1BAD-4ADE-B780-541B7E08820B}"/>
              </a:ext>
            </a:extLst>
          </p:cNvPr>
          <p:cNvPicPr>
            <a:picLocks noChangeAspect="1"/>
          </p:cNvPicPr>
          <p:nvPr/>
        </p:nvPicPr>
        <p:blipFill>
          <a:blip r:embed="rId4"/>
          <a:stretch>
            <a:fillRect/>
          </a:stretch>
        </p:blipFill>
        <p:spPr>
          <a:xfrm>
            <a:off x="1156520" y="826488"/>
            <a:ext cx="6035390" cy="3627655"/>
          </a:xfrm>
          <a:prstGeom prst="rect">
            <a:avLst/>
          </a:prstGeom>
        </p:spPr>
      </p:pic>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41036"/>
            <a:ext cx="8229600" cy="857250"/>
          </a:xfrm>
        </p:spPr>
        <p:txBody>
          <a:bodyPr/>
          <a:lstStyle/>
          <a:p>
            <a:r>
              <a:rPr lang="en-US" dirty="0"/>
              <a:t>Item nonresponse type by education</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194117" y="4531255"/>
                <a:ext cx="7019925" cy="349135"/>
              </a:xfrm>
              <a:prstGeom prst="rect">
                <a:avLst/>
              </a:prstGeom>
              <a:noFill/>
            </p:spPr>
            <p:txBody>
              <a:bodyPr wrap="square" rtlCol="0">
                <a:spAutoFit/>
              </a:bodyPr>
              <a:lstStyle/>
              <a:p>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4</m:t>
                        </m:r>
                        <m:r>
                          <a:rPr lang="en-US" sz="140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 (n=</a:t>
                </a:r>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2,530</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 = </a:t>
                </a:r>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21.718</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 p-value &lt; </a:t>
                </a:r>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0.0002, Cramer’s V = 0.09, 95% CI [0.07, 0.13])</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194117" y="4531255"/>
                <a:ext cx="7019925" cy="349135"/>
              </a:xfrm>
              <a:prstGeom prst="rect">
                <a:avLst/>
              </a:prstGeom>
              <a:blipFill>
                <a:blip r:embed="rId7"/>
                <a:stretch>
                  <a:fillRect l="-261" b="-10345"/>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1A00683-2C60-4B7B-8624-5A848BDC9CD6}"/>
              </a:ext>
            </a:extLst>
          </p:cNvPr>
          <p:cNvSpPr/>
          <p:nvPr/>
        </p:nvSpPr>
        <p:spPr>
          <a:xfrm>
            <a:off x="3991609" y="3104514"/>
            <a:ext cx="756286" cy="6286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005199C-EC69-4E05-931B-4EF1150F2EC5}"/>
              </a:ext>
            </a:extLst>
          </p:cNvPr>
          <p:cNvSpPr/>
          <p:nvPr/>
        </p:nvSpPr>
        <p:spPr>
          <a:xfrm>
            <a:off x="6113144" y="1356189"/>
            <a:ext cx="756286" cy="23769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570DF6C-A841-4F99-AEA8-8EF4AC0A0615}"/>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Tree>
    <p:custDataLst>
      <p:tags r:id="rId1"/>
    </p:custDataLst>
    <p:extLst>
      <p:ext uri="{BB962C8B-B14F-4D97-AF65-F5344CB8AC3E}">
        <p14:creationId xmlns:p14="http://schemas.microsoft.com/office/powerpoint/2010/main" val="3794582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37626"/>
            <a:ext cx="8229600" cy="857250"/>
          </a:xfrm>
        </p:spPr>
        <p:txBody>
          <a:bodyPr/>
          <a:lstStyle/>
          <a:p>
            <a:r>
              <a:rPr lang="en-US" dirty="0"/>
              <a:t>Item nonresponse type by gender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136998" y="4606411"/>
                <a:ext cx="7458075" cy="349135"/>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4</m:t>
                        </m:r>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 </a:t>
                </a:r>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(n=2,530) = 29.611, p-value &lt; 0.0001, Cramer’s V = 0.11, 95% CI [0.08, 0.15])</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136998" y="4606411"/>
                <a:ext cx="7458075" cy="349135"/>
              </a:xfrm>
              <a:prstGeom prst="rect">
                <a:avLst/>
              </a:prstGeom>
              <a:blipFill>
                <a:blip r:embed="rId6"/>
                <a:stretch>
                  <a:fillRect l="-245" b="-10526"/>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3050E53A-71BD-4E3F-834F-183D03910B18}"/>
              </a:ext>
            </a:extLst>
          </p:cNvPr>
          <p:cNvPicPr>
            <a:picLocks noChangeAspect="1"/>
          </p:cNvPicPr>
          <p:nvPr/>
        </p:nvPicPr>
        <p:blipFill>
          <a:blip r:embed="rId7"/>
          <a:stretch>
            <a:fillRect/>
          </a:stretch>
        </p:blipFill>
        <p:spPr>
          <a:xfrm>
            <a:off x="1177267" y="837508"/>
            <a:ext cx="6185557" cy="3717915"/>
          </a:xfrm>
          <a:prstGeom prst="rect">
            <a:avLst/>
          </a:prstGeom>
        </p:spPr>
      </p:pic>
      <p:sp>
        <p:nvSpPr>
          <p:cNvPr id="8" name="Rectangle 7">
            <a:extLst>
              <a:ext uri="{FF2B5EF4-FFF2-40B4-BE49-F238E27FC236}">
                <a16:creationId xmlns:a16="http://schemas.microsoft.com/office/drawing/2014/main" id="{A29251AF-1ABB-48BC-8F08-69147786F467}"/>
              </a:ext>
            </a:extLst>
          </p:cNvPr>
          <p:cNvSpPr/>
          <p:nvPr/>
        </p:nvSpPr>
        <p:spPr>
          <a:xfrm>
            <a:off x="2240666" y="2662901"/>
            <a:ext cx="335666" cy="11186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5601631-B8E6-43FC-B85C-B959311DA5EC}"/>
              </a:ext>
            </a:extLst>
          </p:cNvPr>
          <p:cNvSpPr/>
          <p:nvPr/>
        </p:nvSpPr>
        <p:spPr>
          <a:xfrm>
            <a:off x="4417183" y="3156513"/>
            <a:ext cx="335791" cy="6344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BBC77CE-9469-40F4-A9A2-AC9D9EAFC29D}"/>
              </a:ext>
            </a:extLst>
          </p:cNvPr>
          <p:cNvSpPr/>
          <p:nvPr/>
        </p:nvSpPr>
        <p:spPr>
          <a:xfrm>
            <a:off x="5195465" y="2915286"/>
            <a:ext cx="335791" cy="8776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9BCA0C-E68C-4561-AD34-EEBF5FB8D66E}"/>
              </a:ext>
            </a:extLst>
          </p:cNvPr>
          <p:cNvSpPr/>
          <p:nvPr/>
        </p:nvSpPr>
        <p:spPr>
          <a:xfrm>
            <a:off x="6283393" y="1392769"/>
            <a:ext cx="335790" cy="240768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57DF53B-313B-4DC5-A541-06DDEFE169EC}"/>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Tree>
    <p:custDataLst>
      <p:tags r:id="rId1"/>
    </p:custDataLst>
    <p:extLst>
      <p:ext uri="{BB962C8B-B14F-4D97-AF65-F5344CB8AC3E}">
        <p14:creationId xmlns:p14="http://schemas.microsoft.com/office/powerpoint/2010/main" val="822753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752B4-9737-454B-9F7A-798107ECD271}"/>
              </a:ext>
            </a:extLst>
          </p:cNvPr>
          <p:cNvSpPr>
            <a:spLocks noGrp="1"/>
          </p:cNvSpPr>
          <p:nvPr>
            <p:ph type="title"/>
          </p:nvPr>
        </p:nvSpPr>
        <p:spPr>
          <a:xfrm>
            <a:off x="457200" y="-41671"/>
            <a:ext cx="8229600" cy="857250"/>
          </a:xfrm>
        </p:spPr>
        <p:txBody>
          <a:bodyPr/>
          <a:lstStyle/>
          <a:p>
            <a:r>
              <a:rPr lang="en-US" dirty="0"/>
              <a:t>Item nonresponse type by mode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C058A5A-DEC4-44B4-BD83-0FAAAEFD794D}"/>
                  </a:ext>
                </a:extLst>
              </p:cNvPr>
              <p:cNvSpPr txBox="1"/>
              <p:nvPr/>
            </p:nvSpPr>
            <p:spPr>
              <a:xfrm>
                <a:off x="1108682" y="4681730"/>
                <a:ext cx="7334970" cy="349135"/>
              </a:xfrm>
              <a:prstGeom prst="rect">
                <a:avLst/>
              </a:prstGeom>
              <a:noFill/>
            </p:spPr>
            <p:txBody>
              <a:bodyPr wrap="square" rtlCol="0">
                <a:spAutoFit/>
              </a:bodyPr>
              <a:lstStyle/>
              <a:p>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a:t>
                </a:r>
                <a:r>
                  <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rPr>
                  <a:t>Pearson’s </a:t>
                </a:r>
                <a14:m>
                  <m:oMath xmlns:m="http://schemas.openxmlformats.org/officeDocument/2006/math">
                    <m:sSubSup>
                      <m:sSubSupPr>
                        <m:ctrlP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ctrlPr>
                      </m:sSubSupPr>
                      <m:e>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𝜒</m:t>
                        </m:r>
                      </m:e>
                      <m:sub>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400" b="0" i="1" smtClean="0">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4</m:t>
                        </m:r>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m:t>
                        </m:r>
                      </m:sub>
                      <m:sup>
                        <m:r>
                          <a:rPr lang="en-US" sz="1400" i="1">
                            <a:solidFill>
                              <a:srgbClr val="006166"/>
                            </a:solidFill>
                            <a:effectLst/>
                            <a:latin typeface="Cambria Math" panose="02040503050406030204" pitchFamily="18" charset="0"/>
                            <a:ea typeface="Calibri" panose="020F0502020204030204" pitchFamily="34" charset="0"/>
                            <a:cs typeface="Times New Roman" panose="02020603050405020304" pitchFamily="18" charset="0"/>
                          </a:rPr>
                          <m:t>2</m:t>
                        </m:r>
                      </m:sup>
                    </m:sSubSup>
                  </m:oMath>
                </a14:m>
                <a:r>
                  <a:rPr lang="en-US" sz="1400" dirty="0">
                    <a:solidFill>
                      <a:srgbClr val="006166"/>
                    </a:solidFill>
                    <a:latin typeface="Calibri" panose="020F0502020204030204" pitchFamily="34" charset="0"/>
                    <a:ea typeface="Calibri" panose="020F0502020204030204" pitchFamily="34" charset="0"/>
                    <a:cs typeface="Calibri" panose="020F0502020204030204" pitchFamily="34" charset="0"/>
                  </a:rPr>
                  <a:t> (n= 2,530) = 33.342, p-value &lt; 0.0001, Cramer’s V = 0.11, 95% CI [0.09, 0.16])</a:t>
                </a:r>
                <a:endParaRPr lang="en-US" sz="1400" dirty="0">
                  <a:solidFill>
                    <a:srgbClr val="006166"/>
                  </a:solidFill>
                  <a:effectLst/>
                  <a:latin typeface="Calibri" panose="020F0502020204030204" pitchFamily="34" charset="0"/>
                  <a:ea typeface="Calibri" panose="020F0502020204030204" pitchFamily="34" charset="0"/>
                  <a:cs typeface="Calibri" panose="020F0502020204030204" pitchFamily="34" charset="0"/>
                </a:endParaRPr>
              </a:p>
            </p:txBody>
          </p:sp>
        </mc:Choice>
        <mc:Fallback xmlns="">
          <p:sp>
            <p:nvSpPr>
              <p:cNvPr id="5" name="TextBox 4">
                <a:extLst>
                  <a:ext uri="{FF2B5EF4-FFF2-40B4-BE49-F238E27FC236}">
                    <a16:creationId xmlns:a16="http://schemas.microsoft.com/office/drawing/2014/main" id="{9C058A5A-DEC4-44B4-BD83-0FAAAEFD794D}"/>
                  </a:ext>
                </a:extLst>
              </p:cNvPr>
              <p:cNvSpPr txBox="1">
                <a:spLocks noRot="1" noChangeAspect="1" noMove="1" noResize="1" noEditPoints="1" noAdjustHandles="1" noChangeArrowheads="1" noChangeShapeType="1" noTextEdit="1"/>
              </p:cNvSpPr>
              <p:nvPr/>
            </p:nvSpPr>
            <p:spPr>
              <a:xfrm>
                <a:off x="1108682" y="4681730"/>
                <a:ext cx="7334970" cy="349135"/>
              </a:xfrm>
              <a:prstGeom prst="rect">
                <a:avLst/>
              </a:prstGeom>
              <a:blipFill>
                <a:blip r:embed="rId6"/>
                <a:stretch>
                  <a:fillRect l="-249" b="-10526"/>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366B3850-AF47-49DA-B7AC-6097C68A6157}"/>
              </a:ext>
            </a:extLst>
          </p:cNvPr>
          <p:cNvPicPr>
            <a:picLocks noChangeAspect="1"/>
          </p:cNvPicPr>
          <p:nvPr/>
        </p:nvPicPr>
        <p:blipFill>
          <a:blip r:embed="rId7"/>
          <a:stretch>
            <a:fillRect/>
          </a:stretch>
        </p:blipFill>
        <p:spPr>
          <a:xfrm>
            <a:off x="1177267" y="835104"/>
            <a:ext cx="6261757" cy="3763716"/>
          </a:xfrm>
          <a:prstGeom prst="rect">
            <a:avLst/>
          </a:prstGeom>
        </p:spPr>
      </p:pic>
      <p:sp>
        <p:nvSpPr>
          <p:cNvPr id="8" name="Rectangle 7">
            <a:extLst>
              <a:ext uri="{FF2B5EF4-FFF2-40B4-BE49-F238E27FC236}">
                <a16:creationId xmlns:a16="http://schemas.microsoft.com/office/drawing/2014/main" id="{A3E5A9BA-8A74-417F-A1DE-0BECD020A9A2}"/>
              </a:ext>
            </a:extLst>
          </p:cNvPr>
          <p:cNvSpPr/>
          <p:nvPr/>
        </p:nvSpPr>
        <p:spPr>
          <a:xfrm>
            <a:off x="3007994" y="3401308"/>
            <a:ext cx="756286" cy="44703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20DD36D-C75B-4B32-9053-27063301E15E}"/>
              </a:ext>
            </a:extLst>
          </p:cNvPr>
          <p:cNvSpPr/>
          <p:nvPr/>
        </p:nvSpPr>
        <p:spPr>
          <a:xfrm>
            <a:off x="5196204" y="3157468"/>
            <a:ext cx="756286" cy="6807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0BFE97C-EEFB-4C00-A0F1-0FC0BEBAFC83}"/>
              </a:ext>
            </a:extLst>
          </p:cNvPr>
          <p:cNvSpPr/>
          <p:nvPr/>
        </p:nvSpPr>
        <p:spPr>
          <a:xfrm>
            <a:off x="1927859" y="2944108"/>
            <a:ext cx="756286" cy="8940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9C34A7CF-1B23-499F-B20E-EC3405E3D019}"/>
              </a:ext>
            </a:extLst>
          </p:cNvPr>
          <p:cNvCxnSpPr>
            <a:cxnSpLocks/>
          </p:cNvCxnSpPr>
          <p:nvPr/>
        </p:nvCxnSpPr>
        <p:spPr>
          <a:xfrm>
            <a:off x="6840855" y="891158"/>
            <a:ext cx="0" cy="3648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DB4314F-63C1-42D9-A785-FE9C64A17029}"/>
              </a:ext>
            </a:extLst>
          </p:cNvPr>
          <p:cNvCxnSpPr>
            <a:cxnSpLocks/>
          </p:cNvCxnSpPr>
          <p:nvPr/>
        </p:nvCxnSpPr>
        <p:spPr>
          <a:xfrm>
            <a:off x="4641215" y="2353563"/>
            <a:ext cx="0" cy="3648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5460104-2516-4013-AE89-D4CFAAF8A786}"/>
              </a:ext>
            </a:extLst>
          </p:cNvPr>
          <p:cNvSpPr txBox="1"/>
          <p:nvPr/>
        </p:nvSpPr>
        <p:spPr>
          <a:xfrm>
            <a:off x="-126267" y="2279362"/>
            <a:ext cx="1303535" cy="553998"/>
          </a:xfrm>
          <a:prstGeom prst="rect">
            <a:avLst/>
          </a:prstGeom>
          <a:noFill/>
        </p:spPr>
        <p:txBody>
          <a:bodyPr wrap="square" rtlCol="0">
            <a:spAutoFit/>
          </a:bodyPr>
          <a:lstStyle/>
          <a:p>
            <a:pPr algn="r"/>
            <a:r>
              <a:rPr lang="en-US" sz="1500" dirty="0">
                <a:solidFill>
                  <a:srgbClr val="000000"/>
                </a:solidFill>
                <a:latin typeface="Calibri" panose="020F0502020204030204" pitchFamily="34" charset="0"/>
              </a:rPr>
              <a:t>% type of nonresponse</a:t>
            </a:r>
          </a:p>
        </p:txBody>
      </p:sp>
    </p:spTree>
    <p:custDataLst>
      <p:tags r:id="rId1"/>
    </p:custDataLst>
    <p:extLst>
      <p:ext uri="{BB962C8B-B14F-4D97-AF65-F5344CB8AC3E}">
        <p14:creationId xmlns:p14="http://schemas.microsoft.com/office/powerpoint/2010/main" val="1352035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10E68-00B2-4921-8EFA-DDC4F3483F44}"/>
              </a:ext>
            </a:extLst>
          </p:cNvPr>
          <p:cNvSpPr>
            <a:spLocks noGrp="1"/>
          </p:cNvSpPr>
          <p:nvPr>
            <p:ph type="title"/>
          </p:nvPr>
        </p:nvSpPr>
        <p:spPr>
          <a:xfrm>
            <a:off x="457200" y="148104"/>
            <a:ext cx="8229600" cy="857250"/>
          </a:xfrm>
        </p:spPr>
        <p:txBody>
          <a:bodyPr/>
          <a:lstStyle/>
          <a:p>
            <a:r>
              <a:rPr lang="en-US" dirty="0"/>
              <a:t>Results summary: Item nonresponse by type</a:t>
            </a:r>
          </a:p>
        </p:txBody>
      </p:sp>
      <p:sp>
        <p:nvSpPr>
          <p:cNvPr id="3" name="Text Placeholder 2">
            <a:extLst>
              <a:ext uri="{FF2B5EF4-FFF2-40B4-BE49-F238E27FC236}">
                <a16:creationId xmlns:a16="http://schemas.microsoft.com/office/drawing/2014/main" id="{7EAA21AC-1F98-4380-BB29-7F1FF16E57C8}"/>
              </a:ext>
            </a:extLst>
          </p:cNvPr>
          <p:cNvSpPr>
            <a:spLocks noGrp="1"/>
          </p:cNvSpPr>
          <p:nvPr>
            <p:ph type="body" sz="quarter" idx="10"/>
          </p:nvPr>
        </p:nvSpPr>
        <p:spPr>
          <a:xfrm>
            <a:off x="421688" y="1141120"/>
            <a:ext cx="7694895" cy="3341688"/>
          </a:xfrm>
        </p:spPr>
        <p:txBody>
          <a:bodyPr/>
          <a:lstStyle/>
          <a:p>
            <a:r>
              <a:rPr lang="en-US" dirty="0">
                <a:solidFill>
                  <a:srgbClr val="006166"/>
                </a:solidFill>
              </a:rPr>
              <a:t>Age</a:t>
            </a:r>
          </a:p>
          <a:p>
            <a:pPr lvl="1"/>
            <a:r>
              <a:rPr lang="en-US" sz="1800" dirty="0">
                <a:solidFill>
                  <a:srgbClr val="006166"/>
                </a:solidFill>
              </a:rPr>
              <a:t>More “Gibberish”, “Don’t know”, and “Refusals” but less “Blank” and “Other” nonresponse among those aged 18-29</a:t>
            </a:r>
          </a:p>
          <a:p>
            <a:pPr lvl="1"/>
            <a:r>
              <a:rPr lang="en-US" sz="1800" dirty="0">
                <a:solidFill>
                  <a:srgbClr val="006166"/>
                </a:solidFill>
              </a:rPr>
              <a:t>More “Other” nonresponse as age increases</a:t>
            </a:r>
          </a:p>
          <a:p>
            <a:r>
              <a:rPr lang="en-US" dirty="0">
                <a:solidFill>
                  <a:srgbClr val="006166"/>
                </a:solidFill>
              </a:rPr>
              <a:t>Race/ethnicity*</a:t>
            </a:r>
          </a:p>
          <a:p>
            <a:pPr lvl="1"/>
            <a:r>
              <a:rPr lang="en-US" sz="1800" dirty="0">
                <a:solidFill>
                  <a:srgbClr val="006166"/>
                </a:solidFill>
              </a:rPr>
              <a:t>Less “Blank” but more “Other” nonresponse among Non-Hispanic White</a:t>
            </a:r>
          </a:p>
          <a:p>
            <a:pPr lvl="1"/>
            <a:r>
              <a:rPr lang="en-US" sz="1800" dirty="0">
                <a:solidFill>
                  <a:srgbClr val="006166"/>
                </a:solidFill>
              </a:rPr>
              <a:t>More “Other” nonresponse among Non-Hispanic Other</a:t>
            </a:r>
          </a:p>
          <a:p>
            <a:r>
              <a:rPr lang="en-US" dirty="0">
                <a:solidFill>
                  <a:srgbClr val="006166"/>
                </a:solidFill>
              </a:rPr>
              <a:t>Panel type</a:t>
            </a:r>
          </a:p>
          <a:p>
            <a:pPr lvl="1"/>
            <a:r>
              <a:rPr lang="en-US" sz="1800" dirty="0">
                <a:solidFill>
                  <a:srgbClr val="006166"/>
                </a:solidFill>
              </a:rPr>
              <a:t>More “Gibberish”, “Don’t know”, “Refusals”, and “Other” nonresponse but less “Blank” for opt-in – </a:t>
            </a:r>
            <a:r>
              <a:rPr lang="en-US" sz="1800" b="1" dirty="0">
                <a:solidFill>
                  <a:srgbClr val="006166"/>
                </a:solidFill>
              </a:rPr>
              <a:t>Note difference in policy re: blanks</a:t>
            </a:r>
          </a:p>
        </p:txBody>
      </p:sp>
      <p:sp>
        <p:nvSpPr>
          <p:cNvPr id="4" name="TextBox 3">
            <a:extLst>
              <a:ext uri="{FF2B5EF4-FFF2-40B4-BE49-F238E27FC236}">
                <a16:creationId xmlns:a16="http://schemas.microsoft.com/office/drawing/2014/main" id="{6D6D8E52-E31C-4EA4-8C40-E141DDB50AD8}"/>
              </a:ext>
            </a:extLst>
          </p:cNvPr>
          <p:cNvSpPr txBox="1"/>
          <p:nvPr/>
        </p:nvSpPr>
        <p:spPr>
          <a:xfrm>
            <a:off x="6850754" y="907315"/>
            <a:ext cx="2374609" cy="400110"/>
          </a:xfrm>
          <a:prstGeom prst="rect">
            <a:avLst/>
          </a:prstGeom>
          <a:noFill/>
        </p:spPr>
        <p:txBody>
          <a:bodyPr wrap="square" rtlCol="0">
            <a:spAutoFit/>
          </a:bodyPr>
          <a:lstStyle/>
          <a:p>
            <a:r>
              <a:rPr lang="en-US" sz="2000" u="sng" dirty="0">
                <a:solidFill>
                  <a:srgbClr val="006166"/>
                </a:solidFill>
                <a:latin typeface="Calibri" panose="020F0502020204030204" pitchFamily="34" charset="0"/>
              </a:rPr>
              <a:t>Effect size </a:t>
            </a:r>
            <a:r>
              <a:rPr lang="en-US" sz="1400" u="sng" dirty="0">
                <a:solidFill>
                  <a:srgbClr val="006166"/>
                </a:solidFill>
                <a:latin typeface="Calibri" panose="020F0502020204030204" pitchFamily="34" charset="0"/>
              </a:rPr>
              <a:t>(Cramer’s V)</a:t>
            </a:r>
            <a:r>
              <a:rPr lang="en-US" sz="2000" u="sng" dirty="0">
                <a:solidFill>
                  <a:srgbClr val="006166"/>
                </a:solidFill>
                <a:latin typeface="Calibri" panose="020F0502020204030204" pitchFamily="34" charset="0"/>
              </a:rPr>
              <a:t>:</a:t>
            </a:r>
          </a:p>
        </p:txBody>
      </p:sp>
      <p:sp>
        <p:nvSpPr>
          <p:cNvPr id="6" name="TextBox 5">
            <a:extLst>
              <a:ext uri="{FF2B5EF4-FFF2-40B4-BE49-F238E27FC236}">
                <a16:creationId xmlns:a16="http://schemas.microsoft.com/office/drawing/2014/main" id="{F54D112E-0216-4DEB-BC50-61BF24129B84}"/>
              </a:ext>
            </a:extLst>
          </p:cNvPr>
          <p:cNvSpPr txBox="1"/>
          <p:nvPr/>
        </p:nvSpPr>
        <p:spPr>
          <a:xfrm>
            <a:off x="8107464" y="1249490"/>
            <a:ext cx="1678278" cy="369332"/>
          </a:xfrm>
          <a:prstGeom prst="rect">
            <a:avLst/>
          </a:prstGeom>
          <a:noFill/>
        </p:spPr>
        <p:txBody>
          <a:bodyPr wrap="square" rtlCol="0">
            <a:spAutoFit/>
          </a:bodyPr>
          <a:lstStyle/>
          <a:p>
            <a:r>
              <a:rPr lang="en-US" dirty="0">
                <a:solidFill>
                  <a:srgbClr val="006166"/>
                </a:solidFill>
                <a:latin typeface="Calibri" panose="020F0502020204030204" pitchFamily="34" charset="0"/>
              </a:rPr>
              <a:t>medium</a:t>
            </a:r>
          </a:p>
        </p:txBody>
      </p:sp>
      <p:sp>
        <p:nvSpPr>
          <p:cNvPr id="8" name="TextBox 7">
            <a:extLst>
              <a:ext uri="{FF2B5EF4-FFF2-40B4-BE49-F238E27FC236}">
                <a16:creationId xmlns:a16="http://schemas.microsoft.com/office/drawing/2014/main" id="{95212D82-AD8C-400B-B666-0CEC95EF45C3}"/>
              </a:ext>
            </a:extLst>
          </p:cNvPr>
          <p:cNvSpPr txBox="1"/>
          <p:nvPr/>
        </p:nvSpPr>
        <p:spPr>
          <a:xfrm>
            <a:off x="8162846" y="2509860"/>
            <a:ext cx="1678279" cy="646331"/>
          </a:xfrm>
          <a:prstGeom prst="rect">
            <a:avLst/>
          </a:prstGeom>
          <a:noFill/>
        </p:spPr>
        <p:txBody>
          <a:bodyPr wrap="square" rtlCol="0">
            <a:spAutoFit/>
          </a:bodyPr>
          <a:lstStyle/>
          <a:p>
            <a:r>
              <a:rPr lang="en-US" dirty="0">
                <a:solidFill>
                  <a:srgbClr val="006166"/>
                </a:solidFill>
                <a:latin typeface="Calibri" panose="020F0502020204030204" pitchFamily="34" charset="0"/>
              </a:rPr>
              <a:t>small-</a:t>
            </a:r>
          </a:p>
          <a:p>
            <a:r>
              <a:rPr lang="en-US" dirty="0">
                <a:solidFill>
                  <a:srgbClr val="006166"/>
                </a:solidFill>
                <a:latin typeface="Calibri" panose="020F0502020204030204" pitchFamily="34" charset="0"/>
              </a:rPr>
              <a:t>medium</a:t>
            </a:r>
          </a:p>
        </p:txBody>
      </p:sp>
      <p:sp>
        <p:nvSpPr>
          <p:cNvPr id="11" name="TextBox 10">
            <a:extLst>
              <a:ext uri="{FF2B5EF4-FFF2-40B4-BE49-F238E27FC236}">
                <a16:creationId xmlns:a16="http://schemas.microsoft.com/office/drawing/2014/main" id="{7CB17B4C-5D71-47D2-8EF1-BEBA71C03F00}"/>
              </a:ext>
            </a:extLst>
          </p:cNvPr>
          <p:cNvSpPr txBox="1"/>
          <p:nvPr/>
        </p:nvSpPr>
        <p:spPr>
          <a:xfrm>
            <a:off x="8158085" y="3549995"/>
            <a:ext cx="1683041" cy="369332"/>
          </a:xfrm>
          <a:prstGeom prst="rect">
            <a:avLst/>
          </a:prstGeom>
          <a:noFill/>
        </p:spPr>
        <p:txBody>
          <a:bodyPr wrap="square" rtlCol="0">
            <a:spAutoFit/>
          </a:bodyPr>
          <a:lstStyle/>
          <a:p>
            <a:r>
              <a:rPr lang="en-US" dirty="0">
                <a:solidFill>
                  <a:srgbClr val="006166"/>
                </a:solidFill>
                <a:latin typeface="Calibri" panose="020F0502020204030204" pitchFamily="34" charset="0"/>
              </a:rPr>
              <a:t>large</a:t>
            </a:r>
          </a:p>
        </p:txBody>
      </p:sp>
      <p:sp>
        <p:nvSpPr>
          <p:cNvPr id="9" name="TextBox 8">
            <a:extLst>
              <a:ext uri="{FF2B5EF4-FFF2-40B4-BE49-F238E27FC236}">
                <a16:creationId xmlns:a16="http://schemas.microsoft.com/office/drawing/2014/main" id="{6D00CAF3-C617-45B3-99D4-51737426AF2C}"/>
              </a:ext>
            </a:extLst>
          </p:cNvPr>
          <p:cNvSpPr txBox="1"/>
          <p:nvPr/>
        </p:nvSpPr>
        <p:spPr>
          <a:xfrm>
            <a:off x="457200" y="4544398"/>
            <a:ext cx="8045741" cy="80021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Times New Roman" panose="02020603050405020304" pitchFamily="18" charset="0"/>
                <a:cs typeface="+mn-cs"/>
              </a:rPr>
              <a:t>* Non-Hispanic Other includes groups </a:t>
            </a:r>
            <a:r>
              <a:rPr lang="en-US" sz="1400" dirty="0">
                <a:solidFill>
                  <a:srgbClr val="006166"/>
                </a:solidFill>
                <a:latin typeface="Calibri" panose="020F0502020204030204" pitchFamily="34" charset="0"/>
                <a:ea typeface="Times New Roman" panose="02020603050405020304" pitchFamily="18" charset="0"/>
              </a:rPr>
              <a:t>that</a:t>
            </a:r>
            <a:r>
              <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Times New Roman" panose="02020603050405020304" pitchFamily="18" charset="0"/>
                <a:cs typeface="+mn-cs"/>
              </a:rPr>
              <a:t> were too small to disaggregate, including American Indian or Alaska Native, Asian, Pacific Islander, Native Hawaiian, and people who identify as more than one race.</a:t>
            </a:r>
            <a:endParaRPr kumimoji="0" lang="en-US" sz="1400" b="0" i="0" u="none" strike="noStrike" kern="1200" cap="none" spc="0" normalizeH="0" baseline="0" noProof="0" dirty="0">
              <a:ln>
                <a:noFill/>
              </a:ln>
              <a:solidFill>
                <a:srgbClr val="006166"/>
              </a:solidFill>
              <a:effectLst/>
              <a:uLnTx/>
              <a:uFillTx/>
              <a:latin typeface="Calibri" panose="020F0502020204030204" pitchFamily="34" charset="0"/>
              <a:ea typeface="+mn-ea"/>
              <a:cs typeface="+mn-cs"/>
            </a:endParaRPr>
          </a:p>
          <a:p>
            <a:endParaRPr lang="en-US" dirty="0">
              <a:solidFill>
                <a:srgbClr val="000000"/>
              </a:solidFill>
              <a:latin typeface="Calibri" panose="020F0502020204030204" pitchFamily="34" charset="0"/>
            </a:endParaRPr>
          </a:p>
        </p:txBody>
      </p:sp>
    </p:spTree>
    <p:custDataLst>
      <p:tags r:id="rId1"/>
    </p:custDataLst>
    <p:extLst>
      <p:ext uri="{BB962C8B-B14F-4D97-AF65-F5344CB8AC3E}">
        <p14:creationId xmlns:p14="http://schemas.microsoft.com/office/powerpoint/2010/main" val="42159631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10E68-00B2-4921-8EFA-DDC4F3483F44}"/>
              </a:ext>
            </a:extLst>
          </p:cNvPr>
          <p:cNvSpPr>
            <a:spLocks noGrp="1"/>
          </p:cNvSpPr>
          <p:nvPr>
            <p:ph type="title"/>
          </p:nvPr>
        </p:nvSpPr>
        <p:spPr>
          <a:xfrm>
            <a:off x="457200" y="148104"/>
            <a:ext cx="8229600" cy="857250"/>
          </a:xfrm>
        </p:spPr>
        <p:txBody>
          <a:bodyPr/>
          <a:lstStyle/>
          <a:p>
            <a:r>
              <a:rPr lang="en-US" dirty="0"/>
              <a:t>Results summary: Item nonresponse by type</a:t>
            </a:r>
          </a:p>
        </p:txBody>
      </p:sp>
      <p:sp>
        <p:nvSpPr>
          <p:cNvPr id="3" name="Text Placeholder 2">
            <a:extLst>
              <a:ext uri="{FF2B5EF4-FFF2-40B4-BE49-F238E27FC236}">
                <a16:creationId xmlns:a16="http://schemas.microsoft.com/office/drawing/2014/main" id="{7EAA21AC-1F98-4380-BB29-7F1FF16E57C8}"/>
              </a:ext>
            </a:extLst>
          </p:cNvPr>
          <p:cNvSpPr>
            <a:spLocks noGrp="1"/>
          </p:cNvSpPr>
          <p:nvPr>
            <p:ph type="body" sz="quarter" idx="10"/>
          </p:nvPr>
        </p:nvSpPr>
        <p:spPr>
          <a:xfrm>
            <a:off x="457201" y="1158875"/>
            <a:ext cx="7299788" cy="3341688"/>
          </a:xfrm>
        </p:spPr>
        <p:txBody>
          <a:bodyPr/>
          <a:lstStyle/>
          <a:p>
            <a:r>
              <a:rPr lang="en-US" dirty="0">
                <a:solidFill>
                  <a:srgbClr val="006166"/>
                </a:solidFill>
              </a:rPr>
              <a:t>Education</a:t>
            </a:r>
          </a:p>
          <a:p>
            <a:pPr lvl="1"/>
            <a:r>
              <a:rPr lang="en-US" sz="1800" dirty="0">
                <a:solidFill>
                  <a:srgbClr val="006166"/>
                </a:solidFill>
              </a:rPr>
              <a:t>More “Don’t know” among those with less than a bachelor’s degree</a:t>
            </a:r>
          </a:p>
          <a:p>
            <a:pPr lvl="1"/>
            <a:r>
              <a:rPr lang="en-US" sz="1800" dirty="0">
                <a:solidFill>
                  <a:srgbClr val="006166"/>
                </a:solidFill>
              </a:rPr>
              <a:t>More “Other” nonresponse among those with a bachelor’s or more</a:t>
            </a:r>
          </a:p>
          <a:p>
            <a:r>
              <a:rPr lang="en-US" dirty="0">
                <a:solidFill>
                  <a:srgbClr val="006166"/>
                </a:solidFill>
              </a:rPr>
              <a:t>Gender</a:t>
            </a:r>
          </a:p>
          <a:p>
            <a:pPr lvl="1"/>
            <a:r>
              <a:rPr lang="en-US" sz="1800" dirty="0">
                <a:solidFill>
                  <a:srgbClr val="006166"/>
                </a:solidFill>
              </a:rPr>
              <a:t>More “Blank” and “Don’t know” but less “Refusals” and “Other” nonresponse among females</a:t>
            </a:r>
          </a:p>
          <a:p>
            <a:pPr lvl="1"/>
            <a:r>
              <a:rPr lang="en-US" sz="1800" dirty="0">
                <a:solidFill>
                  <a:srgbClr val="006166"/>
                </a:solidFill>
              </a:rPr>
              <a:t>More “Refusals” and “Other” nonresponse among males</a:t>
            </a:r>
          </a:p>
          <a:p>
            <a:r>
              <a:rPr lang="en-US" dirty="0">
                <a:solidFill>
                  <a:srgbClr val="006166"/>
                </a:solidFill>
              </a:rPr>
              <a:t>Survey mode</a:t>
            </a:r>
          </a:p>
          <a:p>
            <a:pPr lvl="1"/>
            <a:r>
              <a:rPr lang="en-US" sz="1800" dirty="0">
                <a:solidFill>
                  <a:srgbClr val="006166"/>
                </a:solidFill>
              </a:rPr>
              <a:t>More “Blank”, “Gibberish”, and “Refusals” on the web</a:t>
            </a:r>
          </a:p>
          <a:p>
            <a:pPr lvl="1"/>
            <a:r>
              <a:rPr lang="en-US" sz="1800" dirty="0">
                <a:solidFill>
                  <a:srgbClr val="006166"/>
                </a:solidFill>
              </a:rPr>
              <a:t>More “Don’t know” and “Other” nonresponse on the telephone </a:t>
            </a:r>
          </a:p>
        </p:txBody>
      </p:sp>
      <p:sp>
        <p:nvSpPr>
          <p:cNvPr id="4" name="TextBox 3">
            <a:extLst>
              <a:ext uri="{FF2B5EF4-FFF2-40B4-BE49-F238E27FC236}">
                <a16:creationId xmlns:a16="http://schemas.microsoft.com/office/drawing/2014/main" id="{6D6D8E52-E31C-4EA4-8C40-E141DDB50AD8}"/>
              </a:ext>
            </a:extLst>
          </p:cNvPr>
          <p:cNvSpPr txBox="1"/>
          <p:nvPr/>
        </p:nvSpPr>
        <p:spPr>
          <a:xfrm>
            <a:off x="6797486" y="925070"/>
            <a:ext cx="2374609" cy="400110"/>
          </a:xfrm>
          <a:prstGeom prst="rect">
            <a:avLst/>
          </a:prstGeom>
          <a:noFill/>
        </p:spPr>
        <p:txBody>
          <a:bodyPr wrap="square" rtlCol="0">
            <a:spAutoFit/>
          </a:bodyPr>
          <a:lstStyle/>
          <a:p>
            <a:r>
              <a:rPr lang="en-US" sz="2000" u="sng" dirty="0">
                <a:solidFill>
                  <a:srgbClr val="006166"/>
                </a:solidFill>
                <a:latin typeface="Calibri" panose="020F0502020204030204" pitchFamily="34" charset="0"/>
              </a:rPr>
              <a:t>Effect size </a:t>
            </a:r>
            <a:r>
              <a:rPr lang="en-US" sz="1400" u="sng" dirty="0">
                <a:solidFill>
                  <a:srgbClr val="006166"/>
                </a:solidFill>
                <a:latin typeface="Calibri" panose="020F0502020204030204" pitchFamily="34" charset="0"/>
              </a:rPr>
              <a:t>(Cramer’s V)</a:t>
            </a:r>
            <a:r>
              <a:rPr lang="en-US" sz="2000" u="sng" dirty="0">
                <a:solidFill>
                  <a:srgbClr val="006166"/>
                </a:solidFill>
                <a:latin typeface="Calibri" panose="020F0502020204030204" pitchFamily="34" charset="0"/>
              </a:rPr>
              <a:t>:</a:t>
            </a:r>
          </a:p>
        </p:txBody>
      </p:sp>
      <p:sp>
        <p:nvSpPr>
          <p:cNvPr id="6" name="TextBox 5">
            <a:extLst>
              <a:ext uri="{FF2B5EF4-FFF2-40B4-BE49-F238E27FC236}">
                <a16:creationId xmlns:a16="http://schemas.microsoft.com/office/drawing/2014/main" id="{F54D112E-0216-4DEB-BC50-61BF24129B84}"/>
              </a:ext>
            </a:extLst>
          </p:cNvPr>
          <p:cNvSpPr txBox="1"/>
          <p:nvPr/>
        </p:nvSpPr>
        <p:spPr>
          <a:xfrm>
            <a:off x="7594154" y="1267245"/>
            <a:ext cx="1678278"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a:t>
            </a:r>
          </a:p>
        </p:txBody>
      </p:sp>
      <p:sp>
        <p:nvSpPr>
          <p:cNvPr id="8" name="TextBox 7">
            <a:extLst>
              <a:ext uri="{FF2B5EF4-FFF2-40B4-BE49-F238E27FC236}">
                <a16:creationId xmlns:a16="http://schemas.microsoft.com/office/drawing/2014/main" id="{95212D82-AD8C-400B-B666-0CEC95EF45C3}"/>
              </a:ext>
            </a:extLst>
          </p:cNvPr>
          <p:cNvSpPr txBox="1"/>
          <p:nvPr/>
        </p:nvSpPr>
        <p:spPr>
          <a:xfrm>
            <a:off x="7608440" y="2187468"/>
            <a:ext cx="1678279"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a:t>
            </a:r>
          </a:p>
        </p:txBody>
      </p:sp>
      <p:sp>
        <p:nvSpPr>
          <p:cNvPr id="11" name="TextBox 10">
            <a:extLst>
              <a:ext uri="{FF2B5EF4-FFF2-40B4-BE49-F238E27FC236}">
                <a16:creationId xmlns:a16="http://schemas.microsoft.com/office/drawing/2014/main" id="{7CB17B4C-5D71-47D2-8EF1-BEBA71C03F00}"/>
              </a:ext>
            </a:extLst>
          </p:cNvPr>
          <p:cNvSpPr txBox="1"/>
          <p:nvPr/>
        </p:nvSpPr>
        <p:spPr>
          <a:xfrm>
            <a:off x="7603679" y="3495832"/>
            <a:ext cx="1683041" cy="369332"/>
          </a:xfrm>
          <a:prstGeom prst="rect">
            <a:avLst/>
          </a:prstGeom>
          <a:noFill/>
        </p:spPr>
        <p:txBody>
          <a:bodyPr wrap="square" rtlCol="0">
            <a:spAutoFit/>
          </a:bodyPr>
          <a:lstStyle/>
          <a:p>
            <a:r>
              <a:rPr lang="en-US" dirty="0">
                <a:solidFill>
                  <a:srgbClr val="006166"/>
                </a:solidFill>
                <a:latin typeface="Calibri" panose="020F0502020204030204" pitchFamily="34" charset="0"/>
              </a:rPr>
              <a:t>small-medium </a:t>
            </a:r>
          </a:p>
        </p:txBody>
      </p:sp>
    </p:spTree>
    <p:custDataLst>
      <p:tags r:id="rId1"/>
    </p:custDataLst>
    <p:extLst>
      <p:ext uri="{BB962C8B-B14F-4D97-AF65-F5344CB8AC3E}">
        <p14:creationId xmlns:p14="http://schemas.microsoft.com/office/powerpoint/2010/main" val="15209445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379143" y="205979"/>
            <a:ext cx="8686800" cy="857250"/>
          </a:xfrm>
        </p:spPr>
        <p:txBody>
          <a:bodyPr/>
          <a:lstStyle/>
          <a:p>
            <a:r>
              <a:rPr lang="en-US" dirty="0"/>
              <a:t>Discussion</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199" y="1158875"/>
            <a:ext cx="8425543" cy="3778646"/>
          </a:xfrm>
        </p:spPr>
        <p:txBody>
          <a:bodyPr/>
          <a:lstStyle/>
          <a:p>
            <a:r>
              <a:rPr lang="en-US" dirty="0">
                <a:solidFill>
                  <a:srgbClr val="006166"/>
                </a:solidFill>
              </a:rPr>
              <a:t>Adapted RANDS and the use of open-ended probes to inform the design and interpretation of COVID-19-related measures</a:t>
            </a:r>
          </a:p>
          <a:p>
            <a:pPr lvl="1"/>
            <a:r>
              <a:rPr lang="en-US" sz="1800" dirty="0">
                <a:solidFill>
                  <a:srgbClr val="006166"/>
                </a:solidFill>
              </a:rPr>
              <a:t>Results suggest that a month and year should be added to questions that use “since the Coronavirus pandemic began” </a:t>
            </a:r>
          </a:p>
          <a:p>
            <a:pPr lvl="1"/>
            <a:r>
              <a:rPr lang="en-US" sz="1800" dirty="0">
                <a:solidFill>
                  <a:srgbClr val="006166"/>
                </a:solidFill>
              </a:rPr>
              <a:t>We recommend March 2020; coincides with WHO’s declaration and was widely cited by respondents in this study</a:t>
            </a:r>
          </a:p>
          <a:p>
            <a:r>
              <a:rPr lang="en-US" dirty="0">
                <a:solidFill>
                  <a:srgbClr val="006166"/>
                </a:solidFill>
              </a:rPr>
              <a:t>Improved our methods and understanding of open-ended response data</a:t>
            </a:r>
          </a:p>
          <a:p>
            <a:pPr lvl="1"/>
            <a:r>
              <a:rPr lang="en-US" sz="1800" dirty="0">
                <a:solidFill>
                  <a:srgbClr val="006166"/>
                </a:solidFill>
              </a:rPr>
              <a:t>Amount and nature of item nonresponse can help inform probe design</a:t>
            </a:r>
          </a:p>
          <a:p>
            <a:pPr lvl="1"/>
            <a:r>
              <a:rPr lang="en-US" sz="1800" dirty="0">
                <a:solidFill>
                  <a:srgbClr val="006166"/>
                </a:solidFill>
              </a:rPr>
              <a:t>Need to continue to study and be mindful of open-text response data quality; important not to assume item nonresponse is distributed randomly across important subgroups, age in particular</a:t>
            </a:r>
          </a:p>
        </p:txBody>
      </p:sp>
    </p:spTree>
    <p:extLst>
      <p:ext uri="{BB962C8B-B14F-4D97-AF65-F5344CB8AC3E}">
        <p14:creationId xmlns:p14="http://schemas.microsoft.com/office/powerpoint/2010/main" val="337259551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379143" y="205979"/>
            <a:ext cx="8686800" cy="857250"/>
          </a:xfrm>
        </p:spPr>
        <p:txBody>
          <a:bodyPr/>
          <a:lstStyle/>
          <a:p>
            <a:r>
              <a:rPr lang="en-US" dirty="0"/>
              <a:t>Next steps</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199" y="1158875"/>
            <a:ext cx="8425543" cy="3778646"/>
          </a:xfrm>
        </p:spPr>
        <p:txBody>
          <a:bodyPr/>
          <a:lstStyle/>
          <a:p>
            <a:r>
              <a:rPr lang="en-US" dirty="0">
                <a:solidFill>
                  <a:srgbClr val="006166"/>
                </a:solidFill>
              </a:rPr>
              <a:t>Further checking and refinement of our item nonresponse detector and release of a generalized version (possibly as a web-based application)</a:t>
            </a:r>
          </a:p>
          <a:p>
            <a:r>
              <a:rPr lang="en-US" dirty="0">
                <a:solidFill>
                  <a:srgbClr val="006166"/>
                </a:solidFill>
              </a:rPr>
              <a:t>Further and advanced analyses of item nonresponse by subgroups</a:t>
            </a:r>
          </a:p>
          <a:p>
            <a:r>
              <a:rPr lang="en-US" dirty="0">
                <a:solidFill>
                  <a:srgbClr val="006166"/>
                </a:solidFill>
              </a:rPr>
              <a:t>Carry out similar analysis with other open-text response data to see if patterns/results are replicated</a:t>
            </a:r>
          </a:p>
          <a:p>
            <a:endParaRPr lang="en-US" dirty="0">
              <a:solidFill>
                <a:srgbClr val="006166"/>
              </a:solidFill>
            </a:endParaRPr>
          </a:p>
        </p:txBody>
      </p:sp>
    </p:spTree>
    <p:extLst>
      <p:ext uri="{BB962C8B-B14F-4D97-AF65-F5344CB8AC3E}">
        <p14:creationId xmlns:p14="http://schemas.microsoft.com/office/powerpoint/2010/main" val="302916910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8792C-EDB4-4C0B-ABC2-4B31D2A346FE}"/>
              </a:ext>
            </a:extLst>
          </p:cNvPr>
          <p:cNvSpPr>
            <a:spLocks noGrp="1"/>
          </p:cNvSpPr>
          <p:nvPr>
            <p:ph type="title"/>
          </p:nvPr>
        </p:nvSpPr>
        <p:spPr/>
        <p:txBody>
          <a:bodyPr/>
          <a:lstStyle/>
          <a:p>
            <a:r>
              <a:rPr lang="en-US" sz="3600" dirty="0"/>
              <a:t>Thank you!!</a:t>
            </a:r>
          </a:p>
        </p:txBody>
      </p:sp>
      <p:sp>
        <p:nvSpPr>
          <p:cNvPr id="3" name="Text Placeholder 2">
            <a:extLst>
              <a:ext uri="{FF2B5EF4-FFF2-40B4-BE49-F238E27FC236}">
                <a16:creationId xmlns:a16="http://schemas.microsoft.com/office/drawing/2014/main" id="{A8107F6C-D9D4-4AFB-918F-F50DDD363384}"/>
              </a:ext>
            </a:extLst>
          </p:cNvPr>
          <p:cNvSpPr>
            <a:spLocks noGrp="1"/>
          </p:cNvSpPr>
          <p:nvPr>
            <p:ph type="body" sz="quarter" idx="10"/>
          </p:nvPr>
        </p:nvSpPr>
        <p:spPr/>
        <p:txBody>
          <a:bodyPr/>
          <a:lstStyle/>
          <a:p>
            <a:r>
              <a:rPr lang="en-US" dirty="0"/>
              <a:t>Please visit </a:t>
            </a:r>
            <a:r>
              <a:rPr lang="en-US" dirty="0">
                <a:hlinkClick r:id="rId2"/>
              </a:rPr>
              <a:t>https://wwwn.cdc.gov/QBANK/Home.aspx</a:t>
            </a:r>
            <a:r>
              <a:rPr lang="en-US" dirty="0"/>
              <a:t> to access our question evaluation reports</a:t>
            </a:r>
          </a:p>
          <a:p>
            <a:r>
              <a:rPr lang="en-US" dirty="0"/>
              <a:t>Contact us with any questions, ideas for collaboration, etc.</a:t>
            </a:r>
          </a:p>
          <a:p>
            <a:pPr lvl="1"/>
            <a:r>
              <a:rPr lang="en-US" dirty="0"/>
              <a:t>Kristen Cibelli Hibben - </a:t>
            </a:r>
            <a:r>
              <a:rPr lang="en-US" dirty="0">
                <a:hlinkClick r:id="rId3"/>
              </a:rPr>
              <a:t>kcibelli@cdc.gov</a:t>
            </a:r>
            <a:endParaRPr lang="en-US" dirty="0"/>
          </a:p>
        </p:txBody>
      </p:sp>
      <p:sp>
        <p:nvSpPr>
          <p:cNvPr id="5" name="TextBox 4">
            <a:extLst>
              <a:ext uri="{FF2B5EF4-FFF2-40B4-BE49-F238E27FC236}">
                <a16:creationId xmlns:a16="http://schemas.microsoft.com/office/drawing/2014/main" id="{2C20942F-8CBB-4D77-B7C3-E8E05305BB14}"/>
              </a:ext>
            </a:extLst>
          </p:cNvPr>
          <p:cNvSpPr txBox="1"/>
          <p:nvPr/>
        </p:nvSpPr>
        <p:spPr>
          <a:xfrm>
            <a:off x="242887" y="4404778"/>
            <a:ext cx="8658225" cy="523220"/>
          </a:xfrm>
          <a:prstGeom prst="rect">
            <a:avLst/>
          </a:prstGeom>
          <a:noFill/>
        </p:spPr>
        <p:txBody>
          <a:bodyPr wrap="square" rtlCol="0">
            <a:spAutoFit/>
          </a:bodyPr>
          <a:lstStyle/>
          <a:p>
            <a:r>
              <a:rPr lang="en-US" sz="1400" dirty="0">
                <a:solidFill>
                  <a:srgbClr val="000000"/>
                </a:solidFill>
                <a:effectLst/>
                <a:latin typeface="Calibri" panose="020F0502020204030204" pitchFamily="34" charset="0"/>
                <a:cs typeface="Calibri" panose="020F0502020204030204" pitchFamily="34" charset="0"/>
              </a:rPr>
              <a:t>The findings and conclusions in this report are those of the authors and do not necessarily represent the official position of the National Center for Health Statistics or the Centers for Disease Control and Prevention.</a:t>
            </a:r>
          </a:p>
        </p:txBody>
      </p:sp>
    </p:spTree>
    <p:extLst>
      <p:ext uri="{BB962C8B-B14F-4D97-AF65-F5344CB8AC3E}">
        <p14:creationId xmlns:p14="http://schemas.microsoft.com/office/powerpoint/2010/main" val="153523110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87310-153F-484B-9EA9-6A1AFA4FBE7D}"/>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90F2BAC2-169E-44D6-B8B1-12460210F4A9}"/>
              </a:ext>
            </a:extLst>
          </p:cNvPr>
          <p:cNvSpPr>
            <a:spLocks noGrp="1"/>
          </p:cNvSpPr>
          <p:nvPr>
            <p:ph type="body" sz="quarter" idx="10"/>
          </p:nvPr>
        </p:nvSpPr>
        <p:spPr>
          <a:xfrm>
            <a:off x="457200" y="1110854"/>
            <a:ext cx="8229600" cy="3341688"/>
          </a:xfrm>
        </p:spPr>
        <p:txBody>
          <a:bodyPr/>
          <a:lstStyle/>
          <a:p>
            <a:r>
              <a:rPr lang="en-US" sz="1600" dirty="0">
                <a:solidFill>
                  <a:srgbClr val="006166"/>
                </a:solidFill>
              </a:rPr>
              <a:t>Behr, D., </a:t>
            </a:r>
            <a:r>
              <a:rPr lang="en-US" sz="1600" dirty="0" err="1">
                <a:solidFill>
                  <a:srgbClr val="006166"/>
                </a:solidFill>
              </a:rPr>
              <a:t>Kaczmirek</a:t>
            </a:r>
            <a:r>
              <a:rPr lang="en-US" sz="1600" dirty="0">
                <a:solidFill>
                  <a:srgbClr val="006166"/>
                </a:solidFill>
              </a:rPr>
              <a:t>, L., </a:t>
            </a:r>
            <a:r>
              <a:rPr lang="en-US" sz="1600" dirty="0" err="1">
                <a:solidFill>
                  <a:srgbClr val="006166"/>
                </a:solidFill>
              </a:rPr>
              <a:t>Bandilla</a:t>
            </a:r>
            <a:r>
              <a:rPr lang="en-US" sz="1600" dirty="0">
                <a:solidFill>
                  <a:srgbClr val="006166"/>
                </a:solidFill>
              </a:rPr>
              <a:t>, W., &amp; Braun, M. (2012). Asking probing questions in web surveys: which factors have an impact on the quality of responses? Social Science Computer Review, 30(4), 487-498. </a:t>
            </a:r>
          </a:p>
          <a:p>
            <a:r>
              <a:rPr lang="en-US" sz="1600" dirty="0" err="1">
                <a:solidFill>
                  <a:srgbClr val="006166"/>
                </a:solidFill>
              </a:rPr>
              <a:t>Cramér</a:t>
            </a:r>
            <a:r>
              <a:rPr lang="en-US" sz="1600" dirty="0">
                <a:solidFill>
                  <a:srgbClr val="006166"/>
                </a:solidFill>
              </a:rPr>
              <a:t>, Harald. 1946. Mathematical Methods of Statistics. Princeton: Princeton University Press.</a:t>
            </a:r>
          </a:p>
          <a:p>
            <a:r>
              <a:rPr lang="en-US" sz="1600" dirty="0">
                <a:solidFill>
                  <a:srgbClr val="006166"/>
                </a:solidFill>
              </a:rPr>
              <a:t>Fowler Jr, F.J., &amp; Cosenza, C. (2009). Design and evaluation of survey questions. The SAGE handbook of applied social research methods, 375-412.</a:t>
            </a:r>
          </a:p>
          <a:p>
            <a:r>
              <a:rPr lang="en-US" sz="1600" dirty="0">
                <a:solidFill>
                  <a:srgbClr val="006166"/>
                </a:solidFill>
              </a:rPr>
              <a:t>Groves, R.M., Fowler, Jr, F.J., Couper, M.P., </a:t>
            </a:r>
            <a:r>
              <a:rPr lang="en-US" sz="1600" dirty="0" err="1">
                <a:solidFill>
                  <a:srgbClr val="006166"/>
                </a:solidFill>
              </a:rPr>
              <a:t>Lepkowski</a:t>
            </a:r>
            <a:r>
              <a:rPr lang="en-US" sz="1600" dirty="0">
                <a:solidFill>
                  <a:srgbClr val="006166"/>
                </a:solidFill>
              </a:rPr>
              <a:t>, J.M., Singer, E., &amp; Tourangeau, R. (2011). Survey methodology. John Wiley &amp; Sons.</a:t>
            </a:r>
          </a:p>
          <a:p>
            <a:r>
              <a:rPr lang="en-US" sz="1600" dirty="0" err="1">
                <a:solidFill>
                  <a:srgbClr val="006166"/>
                </a:solidFill>
              </a:rPr>
              <a:t>Kaczmirek</a:t>
            </a:r>
            <a:r>
              <a:rPr lang="en-US" sz="1600" dirty="0">
                <a:solidFill>
                  <a:srgbClr val="006166"/>
                </a:solidFill>
              </a:rPr>
              <a:t>, L., </a:t>
            </a:r>
            <a:r>
              <a:rPr lang="en-US" sz="1600" dirty="0" err="1">
                <a:solidFill>
                  <a:srgbClr val="006166"/>
                </a:solidFill>
              </a:rPr>
              <a:t>Meitinger</a:t>
            </a:r>
            <a:r>
              <a:rPr lang="en-US" sz="1600" dirty="0">
                <a:solidFill>
                  <a:srgbClr val="006166"/>
                </a:solidFill>
              </a:rPr>
              <a:t>, K., Behr., D. (2017). Higher data quality in web probing with </a:t>
            </a:r>
            <a:r>
              <a:rPr lang="en-US" sz="1600" dirty="0" err="1">
                <a:solidFill>
                  <a:srgbClr val="006166"/>
                </a:solidFill>
              </a:rPr>
              <a:t>EvalAnswer</a:t>
            </a:r>
            <a:r>
              <a:rPr lang="en-US" sz="1600" dirty="0">
                <a:solidFill>
                  <a:srgbClr val="006166"/>
                </a:solidFill>
              </a:rPr>
              <a:t>: a tool for identifying and reducing nonresponse in open-ended questions. (GESIS Papers, 2017/01). Köln: GESIS - Leibniz- </a:t>
            </a:r>
            <a:r>
              <a:rPr lang="en-US" sz="1600" dirty="0" err="1">
                <a:solidFill>
                  <a:srgbClr val="006166"/>
                </a:solidFill>
              </a:rPr>
              <a:t>Institut</a:t>
            </a:r>
            <a:r>
              <a:rPr lang="en-US" sz="1600" dirty="0">
                <a:solidFill>
                  <a:srgbClr val="006166"/>
                </a:solidFill>
              </a:rPr>
              <a:t> </a:t>
            </a:r>
            <a:r>
              <a:rPr lang="en-US" sz="1600" dirty="0" err="1">
                <a:solidFill>
                  <a:srgbClr val="006166"/>
                </a:solidFill>
              </a:rPr>
              <a:t>für</a:t>
            </a:r>
            <a:r>
              <a:rPr lang="en-US" sz="1600" dirty="0">
                <a:solidFill>
                  <a:srgbClr val="006166"/>
                </a:solidFill>
              </a:rPr>
              <a:t> </a:t>
            </a:r>
            <a:r>
              <a:rPr lang="en-US" sz="1600" dirty="0" err="1">
                <a:solidFill>
                  <a:srgbClr val="006166"/>
                </a:solidFill>
              </a:rPr>
              <a:t>Sozialwissenschaften</a:t>
            </a:r>
            <a:r>
              <a:rPr lang="en-US" sz="1600" dirty="0">
                <a:solidFill>
                  <a:srgbClr val="006166"/>
                </a:solidFill>
              </a:rPr>
              <a:t>.</a:t>
            </a:r>
          </a:p>
        </p:txBody>
      </p:sp>
    </p:spTree>
    <p:extLst>
      <p:ext uri="{BB962C8B-B14F-4D97-AF65-F5344CB8AC3E}">
        <p14:creationId xmlns:p14="http://schemas.microsoft.com/office/powerpoint/2010/main" val="283280412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87310-153F-484B-9EA9-6A1AFA4FBE7D}"/>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90F2BAC2-169E-44D6-B8B1-12460210F4A9}"/>
              </a:ext>
            </a:extLst>
          </p:cNvPr>
          <p:cNvSpPr>
            <a:spLocks noGrp="1"/>
          </p:cNvSpPr>
          <p:nvPr>
            <p:ph type="body" sz="quarter" idx="10"/>
          </p:nvPr>
        </p:nvSpPr>
        <p:spPr>
          <a:xfrm>
            <a:off x="457200" y="1073150"/>
            <a:ext cx="8229600" cy="3341688"/>
          </a:xfrm>
        </p:spPr>
        <p:txBody>
          <a:bodyPr/>
          <a:lstStyle/>
          <a:p>
            <a:r>
              <a:rPr lang="en-US" sz="1600" dirty="0">
                <a:solidFill>
                  <a:srgbClr val="006166"/>
                </a:solidFill>
              </a:rPr>
              <a:t>Kim H. Y. (2017). Statistical notes for clinical researchers: Chi-squared test and Fisher's exact test. Restorative dentistry &amp; endodontics, 42(2), 152–155.</a:t>
            </a:r>
          </a:p>
          <a:p>
            <a:r>
              <a:rPr lang="en-US" sz="1600" dirty="0" err="1">
                <a:solidFill>
                  <a:srgbClr val="006166"/>
                </a:solidFill>
              </a:rPr>
              <a:t>Meitinger</a:t>
            </a:r>
            <a:r>
              <a:rPr lang="en-US" sz="1600" dirty="0">
                <a:solidFill>
                  <a:srgbClr val="006166"/>
                </a:solidFill>
              </a:rPr>
              <a:t>, K., Behr, D., &amp; Braun, M. (2021). Using apples and oranges to judge quality? Selection of appropriate cross-national indicators of response quality in open-ended questions. Social Science Computer Review, Vol. 39(3) 434-455.</a:t>
            </a:r>
          </a:p>
          <a:p>
            <a:endParaRPr lang="en-US" dirty="0">
              <a:solidFill>
                <a:srgbClr val="006166"/>
              </a:solidFill>
            </a:endParaRPr>
          </a:p>
        </p:txBody>
      </p:sp>
    </p:spTree>
    <p:extLst>
      <p:ext uri="{BB962C8B-B14F-4D97-AF65-F5344CB8AC3E}">
        <p14:creationId xmlns:p14="http://schemas.microsoft.com/office/powerpoint/2010/main" val="2202732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A7B83-B3FF-4E94-9DFA-73FC200D3987}"/>
              </a:ext>
            </a:extLst>
          </p:cNvPr>
          <p:cNvSpPr>
            <a:spLocks noGrp="1"/>
          </p:cNvSpPr>
          <p:nvPr>
            <p:ph type="title"/>
          </p:nvPr>
        </p:nvSpPr>
        <p:spPr/>
        <p:txBody>
          <a:bodyPr/>
          <a:lstStyle/>
          <a:p>
            <a:r>
              <a:rPr lang="en-US" dirty="0"/>
              <a:t>Time reference: Background and research questions</a:t>
            </a:r>
          </a:p>
        </p:txBody>
      </p:sp>
      <p:sp>
        <p:nvSpPr>
          <p:cNvPr id="3" name="Text Placeholder 2">
            <a:extLst>
              <a:ext uri="{FF2B5EF4-FFF2-40B4-BE49-F238E27FC236}">
                <a16:creationId xmlns:a16="http://schemas.microsoft.com/office/drawing/2014/main" id="{E0356394-9425-4EC6-99E2-EDC0C15F952D}"/>
              </a:ext>
            </a:extLst>
          </p:cNvPr>
          <p:cNvSpPr>
            <a:spLocks noGrp="1"/>
          </p:cNvSpPr>
          <p:nvPr>
            <p:ph type="body" sz="quarter" idx="10"/>
          </p:nvPr>
        </p:nvSpPr>
        <p:spPr>
          <a:xfrm>
            <a:off x="457199" y="1158875"/>
            <a:ext cx="8512140" cy="3341688"/>
          </a:xfrm>
        </p:spPr>
        <p:txBody>
          <a:bodyPr/>
          <a:lstStyle/>
          <a:p>
            <a:r>
              <a:rPr lang="en-US" dirty="0">
                <a:solidFill>
                  <a:srgbClr val="006166"/>
                </a:solidFill>
              </a:rPr>
              <a:t>Survey questions should be clear about the time period covered by the question (Groves et al., 2011)</a:t>
            </a:r>
          </a:p>
          <a:p>
            <a:r>
              <a:rPr lang="en-US" dirty="0">
                <a:solidFill>
                  <a:srgbClr val="006166"/>
                </a:solidFill>
              </a:rPr>
              <a:t>If time period is not clearly specified or consistently understood, responses may vary for that reason, reducing data reliability (Fowler and Cosenza, 2013)</a:t>
            </a:r>
          </a:p>
          <a:p>
            <a:r>
              <a:rPr lang="en-US" dirty="0">
                <a:solidFill>
                  <a:srgbClr val="006166"/>
                </a:solidFill>
              </a:rPr>
              <a:t>Debate about the use of “since the Coronavirus pandemic began” as a time reference in survey questions</a:t>
            </a:r>
          </a:p>
          <a:p>
            <a:r>
              <a:rPr lang="en-US" dirty="0">
                <a:solidFill>
                  <a:srgbClr val="006166"/>
                </a:solidFill>
              </a:rPr>
              <a:t>Research questions:</a:t>
            </a:r>
          </a:p>
          <a:p>
            <a:pPr lvl="1"/>
            <a:r>
              <a:rPr lang="en-US" sz="1800" dirty="0">
                <a:solidFill>
                  <a:srgbClr val="006166"/>
                </a:solidFill>
              </a:rPr>
              <a:t>How consistently do people understand “when the Coronavirus pandemic began”? </a:t>
            </a:r>
          </a:p>
          <a:p>
            <a:pPr lvl="1"/>
            <a:r>
              <a:rPr lang="en-US" sz="1800" dirty="0">
                <a:solidFill>
                  <a:srgbClr val="006166"/>
                </a:solidFill>
              </a:rPr>
              <a:t>To what extent does this align with when the pandemic began affecting their lives? </a:t>
            </a:r>
          </a:p>
        </p:txBody>
      </p:sp>
      <p:pic>
        <p:nvPicPr>
          <p:cNvPr id="5" name="Audio 5">
            <a:hlinkClick r:id="" action="ppaction://media"/>
            <a:extLst>
              <a:ext uri="{FF2B5EF4-FFF2-40B4-BE49-F238E27FC236}">
                <a16:creationId xmlns:a16="http://schemas.microsoft.com/office/drawing/2014/main" id="{2AFAD015-DC02-4DB2-AFF6-D491F75C6A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504905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8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1" y="604911"/>
            <a:ext cx="8294913" cy="1608900"/>
          </a:xfrm>
        </p:spPr>
        <p:txBody>
          <a:bodyPr/>
          <a:lstStyle/>
          <a:p>
            <a:r>
              <a:rPr lang="en-US" sz="3000" dirty="0"/>
              <a:t>Appendix/Extra Slides</a:t>
            </a:r>
            <a:br>
              <a:rPr lang="en-US" sz="3200" dirty="0">
                <a:solidFill>
                  <a:schemeClr val="accent4">
                    <a:lumMod val="50000"/>
                  </a:schemeClr>
                </a:solidFill>
              </a:rPr>
            </a:br>
            <a:endParaRPr lang="en-US" sz="3200" dirty="0"/>
          </a:p>
        </p:txBody>
      </p:sp>
    </p:spTree>
    <p:extLst>
      <p:ext uri="{BB962C8B-B14F-4D97-AF65-F5344CB8AC3E}">
        <p14:creationId xmlns:p14="http://schemas.microsoft.com/office/powerpoint/2010/main" val="351620847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4C105-B33C-4322-B90A-A5DECA237038}"/>
              </a:ext>
            </a:extLst>
          </p:cNvPr>
          <p:cNvSpPr>
            <a:spLocks noGrp="1"/>
          </p:cNvSpPr>
          <p:nvPr>
            <p:ph type="title"/>
          </p:nvPr>
        </p:nvSpPr>
        <p:spPr>
          <a:xfrm>
            <a:off x="457200" y="205979"/>
            <a:ext cx="8229600" cy="568721"/>
          </a:xfrm>
        </p:spPr>
        <p:txBody>
          <a:bodyPr/>
          <a:lstStyle/>
          <a:p>
            <a:r>
              <a:rPr lang="en-US" dirty="0"/>
              <a:t>Reviewing for PII</a:t>
            </a:r>
          </a:p>
        </p:txBody>
      </p:sp>
      <p:sp>
        <p:nvSpPr>
          <p:cNvPr id="3" name="Text Placeholder 2">
            <a:extLst>
              <a:ext uri="{FF2B5EF4-FFF2-40B4-BE49-F238E27FC236}">
                <a16:creationId xmlns:a16="http://schemas.microsoft.com/office/drawing/2014/main" id="{E8233CE5-5124-4069-A1E7-9A4B4FA3F674}"/>
              </a:ext>
            </a:extLst>
          </p:cNvPr>
          <p:cNvSpPr>
            <a:spLocks noGrp="1"/>
          </p:cNvSpPr>
          <p:nvPr>
            <p:ph type="body" sz="quarter" idx="10"/>
          </p:nvPr>
        </p:nvSpPr>
        <p:spPr>
          <a:xfrm>
            <a:off x="457200" y="914400"/>
            <a:ext cx="8564336" cy="4023121"/>
          </a:xfrm>
        </p:spPr>
        <p:txBody>
          <a:bodyPr/>
          <a:lstStyle/>
          <a:p>
            <a:r>
              <a:rPr lang="en-US" dirty="0">
                <a:solidFill>
                  <a:srgbClr val="006858"/>
                </a:solidFill>
              </a:rPr>
              <a:t>Ran a very inclusive entity detection script (Python)</a:t>
            </a:r>
          </a:p>
          <a:p>
            <a:pPr lvl="1"/>
            <a:r>
              <a:rPr lang="en-US" sz="1600" dirty="0">
                <a:solidFill>
                  <a:srgbClr val="006858"/>
                </a:solidFill>
              </a:rPr>
              <a:t>Flattened file with columns [</a:t>
            </a:r>
            <a:r>
              <a:rPr lang="en-US" sz="1600" dirty="0" err="1">
                <a:solidFill>
                  <a:srgbClr val="006858"/>
                </a:solidFill>
              </a:rPr>
              <a:t>caseId</a:t>
            </a:r>
            <a:r>
              <a:rPr lang="en-US" sz="1600" dirty="0">
                <a:solidFill>
                  <a:srgbClr val="006858"/>
                </a:solidFill>
              </a:rPr>
              <a:t>, </a:t>
            </a:r>
            <a:r>
              <a:rPr lang="en-US" sz="1600" dirty="0" err="1">
                <a:solidFill>
                  <a:srgbClr val="006858"/>
                </a:solidFill>
              </a:rPr>
              <a:t>probe_name</a:t>
            </a:r>
            <a:r>
              <a:rPr lang="en-US" sz="1600" dirty="0">
                <a:solidFill>
                  <a:srgbClr val="006858"/>
                </a:solidFill>
              </a:rPr>
              <a:t>, text] and ~27.7K rows (entities)</a:t>
            </a:r>
          </a:p>
          <a:p>
            <a:pPr lvl="1"/>
            <a:r>
              <a:rPr lang="en-US" sz="1600" dirty="0">
                <a:solidFill>
                  <a:srgbClr val="006858"/>
                </a:solidFill>
              </a:rPr>
              <a:t>Entities include: DATE, TIME, ORDINAL, CARDINAL, PERSON, ORG</a:t>
            </a:r>
          </a:p>
          <a:p>
            <a:r>
              <a:rPr lang="en-US" sz="1800" dirty="0">
                <a:solidFill>
                  <a:srgbClr val="006858"/>
                </a:solidFill>
              </a:rPr>
              <a:t>Manual review of records that the computer deemed potential PII</a:t>
            </a:r>
          </a:p>
          <a:p>
            <a:pPr lvl="1"/>
            <a:r>
              <a:rPr lang="en-US" sz="1600" dirty="0">
                <a:solidFill>
                  <a:srgbClr val="006858"/>
                </a:solidFill>
              </a:rPr>
              <a:t>ORG (n=1850) - e.g., Black Lives Matter, YMCA, but also “J&amp;J&amp;JW&amp;WNSC” and an address strangely repeated (potential PII)</a:t>
            </a:r>
          </a:p>
          <a:p>
            <a:pPr lvl="1"/>
            <a:r>
              <a:rPr lang="en-US" sz="1600" dirty="0">
                <a:solidFill>
                  <a:srgbClr val="006858"/>
                </a:solidFill>
              </a:rPr>
              <a:t>PERSON (n=822) – e.g., Bill Gates, Nancy Pelosi</a:t>
            </a:r>
            <a:r>
              <a:rPr lang="en-US" sz="1600">
                <a:solidFill>
                  <a:srgbClr val="006858"/>
                </a:solidFill>
              </a:rPr>
              <a:t>, Trump, </a:t>
            </a:r>
            <a:r>
              <a:rPr lang="en-US" sz="1600" dirty="0">
                <a:solidFill>
                  <a:srgbClr val="006858"/>
                </a:solidFill>
              </a:rPr>
              <a:t>but also Walmart, Bible, Zilch Nada</a:t>
            </a:r>
          </a:p>
          <a:p>
            <a:r>
              <a:rPr lang="en-US" dirty="0">
                <a:solidFill>
                  <a:srgbClr val="006858"/>
                </a:solidFill>
              </a:rPr>
              <a:t>Create new version with any potential PII redacted</a:t>
            </a:r>
          </a:p>
          <a:p>
            <a:r>
              <a:rPr lang="en-US" dirty="0">
                <a:solidFill>
                  <a:srgbClr val="006858"/>
                </a:solidFill>
              </a:rPr>
              <a:t>Submit move/copy data request form to the Data Protection Officer</a:t>
            </a:r>
          </a:p>
          <a:p>
            <a:r>
              <a:rPr lang="en-US" dirty="0">
                <a:solidFill>
                  <a:srgbClr val="006858"/>
                </a:solidFill>
              </a:rPr>
              <a:t>Store data in a restricted access folder along with an audit file</a:t>
            </a:r>
          </a:p>
        </p:txBody>
      </p:sp>
    </p:spTree>
    <p:extLst>
      <p:ext uri="{BB962C8B-B14F-4D97-AF65-F5344CB8AC3E}">
        <p14:creationId xmlns:p14="http://schemas.microsoft.com/office/powerpoint/2010/main" val="242247216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70C8EFA4-D2A2-4737-B38B-5CABDDF8EA41}"/>
              </a:ext>
            </a:extLst>
          </p:cNvPr>
          <p:cNvSpPr txBox="1"/>
          <p:nvPr/>
        </p:nvSpPr>
        <p:spPr>
          <a:xfrm>
            <a:off x="323387" y="323385"/>
            <a:ext cx="1873405" cy="1815882"/>
          </a:xfrm>
          <a:prstGeom prst="rect">
            <a:avLst/>
          </a:prstGeom>
          <a:noFill/>
        </p:spPr>
        <p:txBody>
          <a:bodyPr wrap="square" rtlCol="0">
            <a:spAutoFit/>
          </a:bodyPr>
          <a:lstStyle/>
          <a:p>
            <a:r>
              <a:rPr lang="en-US" sz="2800" b="1" dirty="0">
                <a:solidFill>
                  <a:schemeClr val="accent2"/>
                </a:solidFill>
                <a:latin typeface="Calibri" panose="020F0502020204030204" pitchFamily="34" charset="0"/>
              </a:rPr>
              <a:t>Date probe results by age (in years)</a:t>
            </a:r>
          </a:p>
        </p:txBody>
      </p:sp>
      <p:pic>
        <p:nvPicPr>
          <p:cNvPr id="4" name="Picture 3" descr="Four line graphs of when people think the pandemic started and when it first affected their daily life, each graph shows a different age group, first 18-29, then 30-44, then 45-59, and lastly, 60 and older. Most people said the pandemic began sometime between November 2019 and March 2020, and around 80% of people chose March 2020 for when the pandemic first affected their daily life. The line graphs are all very similar.">
            <a:extLst>
              <a:ext uri="{FF2B5EF4-FFF2-40B4-BE49-F238E27FC236}">
                <a16:creationId xmlns:a16="http://schemas.microsoft.com/office/drawing/2014/main" id="{2C658001-57B3-407A-ADAB-0259221170E8}"/>
              </a:ext>
            </a:extLst>
          </p:cNvPr>
          <p:cNvPicPr/>
          <p:nvPr/>
        </p:nvPicPr>
        <p:blipFill rotWithShape="1">
          <a:blip r:embed="rId3">
            <a:extLst>
              <a:ext uri="{28A0092B-C50C-407E-A947-70E740481C1C}">
                <a14:useLocalDpi xmlns:a14="http://schemas.microsoft.com/office/drawing/2010/main" val="0"/>
              </a:ext>
            </a:extLst>
          </a:blip>
          <a:srcRect l="4808" r="53098" b="52989"/>
          <a:stretch/>
        </p:blipFill>
        <p:spPr bwMode="auto">
          <a:xfrm>
            <a:off x="2286000" y="47625"/>
            <a:ext cx="5762625" cy="4847420"/>
          </a:xfrm>
          <a:prstGeom prst="rect">
            <a:avLst/>
          </a:prstGeom>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01EA83BA-EE0E-4FC7-B17E-1B52480178A1}"/>
              </a:ext>
            </a:extLst>
          </p:cNvPr>
          <p:cNvSpPr txBox="1"/>
          <p:nvPr/>
        </p:nvSpPr>
        <p:spPr>
          <a:xfrm>
            <a:off x="7438492" y="2447487"/>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2020</a:t>
            </a:r>
          </a:p>
        </p:txBody>
      </p:sp>
      <p:sp>
        <p:nvSpPr>
          <p:cNvPr id="8" name="TextBox 7">
            <a:extLst>
              <a:ext uri="{FF2B5EF4-FFF2-40B4-BE49-F238E27FC236}">
                <a16:creationId xmlns:a16="http://schemas.microsoft.com/office/drawing/2014/main" id="{B65E1F3C-6D18-4B28-B5C4-ACFD48113593}"/>
              </a:ext>
            </a:extLst>
          </p:cNvPr>
          <p:cNvSpPr txBox="1"/>
          <p:nvPr/>
        </p:nvSpPr>
        <p:spPr>
          <a:xfrm>
            <a:off x="4621657" y="2456051"/>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2020</a:t>
            </a:r>
          </a:p>
        </p:txBody>
      </p:sp>
      <p:sp>
        <p:nvSpPr>
          <p:cNvPr id="9" name="TextBox 8">
            <a:extLst>
              <a:ext uri="{FF2B5EF4-FFF2-40B4-BE49-F238E27FC236}">
                <a16:creationId xmlns:a16="http://schemas.microsoft.com/office/drawing/2014/main" id="{63688EAD-9CF3-4902-B504-3631D1530F14}"/>
              </a:ext>
            </a:extLst>
          </p:cNvPr>
          <p:cNvSpPr txBox="1"/>
          <p:nvPr/>
        </p:nvSpPr>
        <p:spPr>
          <a:xfrm>
            <a:off x="7414523" y="4673553"/>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2020</a:t>
            </a:r>
          </a:p>
        </p:txBody>
      </p:sp>
      <p:sp>
        <p:nvSpPr>
          <p:cNvPr id="10" name="TextBox 9">
            <a:extLst>
              <a:ext uri="{FF2B5EF4-FFF2-40B4-BE49-F238E27FC236}">
                <a16:creationId xmlns:a16="http://schemas.microsoft.com/office/drawing/2014/main" id="{B6967A57-1A6B-49EC-93D6-CA07DA1FA9AF}"/>
              </a:ext>
            </a:extLst>
          </p:cNvPr>
          <p:cNvSpPr txBox="1"/>
          <p:nvPr/>
        </p:nvSpPr>
        <p:spPr>
          <a:xfrm>
            <a:off x="4597684" y="4651295"/>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2020</a:t>
            </a:r>
          </a:p>
        </p:txBody>
      </p:sp>
      <p:sp>
        <p:nvSpPr>
          <p:cNvPr id="11" name="TextBox 10">
            <a:extLst>
              <a:ext uri="{FF2B5EF4-FFF2-40B4-BE49-F238E27FC236}">
                <a16:creationId xmlns:a16="http://schemas.microsoft.com/office/drawing/2014/main" id="{29CF8D11-DCF3-4721-82BC-535090019C41}"/>
              </a:ext>
            </a:extLst>
          </p:cNvPr>
          <p:cNvSpPr txBox="1"/>
          <p:nvPr/>
        </p:nvSpPr>
        <p:spPr>
          <a:xfrm>
            <a:off x="5525786" y="2456051"/>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2019</a:t>
            </a:r>
          </a:p>
        </p:txBody>
      </p:sp>
      <p:sp>
        <p:nvSpPr>
          <p:cNvPr id="12" name="TextBox 11">
            <a:extLst>
              <a:ext uri="{FF2B5EF4-FFF2-40B4-BE49-F238E27FC236}">
                <a16:creationId xmlns:a16="http://schemas.microsoft.com/office/drawing/2014/main" id="{B1029FD5-9E85-48A1-A45C-14859BCC7B6C}"/>
              </a:ext>
            </a:extLst>
          </p:cNvPr>
          <p:cNvSpPr txBox="1"/>
          <p:nvPr/>
        </p:nvSpPr>
        <p:spPr>
          <a:xfrm>
            <a:off x="2708951" y="2464615"/>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2019</a:t>
            </a:r>
          </a:p>
        </p:txBody>
      </p:sp>
      <p:sp>
        <p:nvSpPr>
          <p:cNvPr id="13" name="TextBox 12">
            <a:extLst>
              <a:ext uri="{FF2B5EF4-FFF2-40B4-BE49-F238E27FC236}">
                <a16:creationId xmlns:a16="http://schemas.microsoft.com/office/drawing/2014/main" id="{6084FF27-0D83-4F40-9821-79FFF1AF7034}"/>
              </a:ext>
            </a:extLst>
          </p:cNvPr>
          <p:cNvSpPr txBox="1"/>
          <p:nvPr/>
        </p:nvSpPr>
        <p:spPr>
          <a:xfrm>
            <a:off x="5501817" y="4682117"/>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2019</a:t>
            </a:r>
          </a:p>
        </p:txBody>
      </p:sp>
      <p:sp>
        <p:nvSpPr>
          <p:cNvPr id="14" name="TextBox 13">
            <a:extLst>
              <a:ext uri="{FF2B5EF4-FFF2-40B4-BE49-F238E27FC236}">
                <a16:creationId xmlns:a16="http://schemas.microsoft.com/office/drawing/2014/main" id="{63C2A63C-5D10-4C07-BCAA-41ED9FE8ECA6}"/>
              </a:ext>
            </a:extLst>
          </p:cNvPr>
          <p:cNvSpPr txBox="1"/>
          <p:nvPr/>
        </p:nvSpPr>
        <p:spPr>
          <a:xfrm>
            <a:off x="2684978" y="4659859"/>
            <a:ext cx="821933" cy="230832"/>
          </a:xfrm>
          <a:prstGeom prst="rect">
            <a:avLst/>
          </a:prstGeom>
          <a:noFill/>
        </p:spPr>
        <p:txBody>
          <a:bodyPr wrap="square" rtlCol="0">
            <a:spAutoFit/>
          </a:bodyPr>
          <a:lstStyle/>
          <a:p>
            <a:r>
              <a:rPr lang="en-US" sz="900" dirty="0">
                <a:solidFill>
                  <a:srgbClr val="000000"/>
                </a:solidFill>
                <a:latin typeface="Calibri" panose="020F0502020204030204" pitchFamily="34" charset="0"/>
              </a:rPr>
              <a:t>2019</a:t>
            </a:r>
          </a:p>
        </p:txBody>
      </p:sp>
    </p:spTree>
    <p:extLst>
      <p:ext uri="{BB962C8B-B14F-4D97-AF65-F5344CB8AC3E}">
        <p14:creationId xmlns:p14="http://schemas.microsoft.com/office/powerpoint/2010/main" val="412246753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7459E-88F9-4951-9C6B-D7749C00D0CF}"/>
              </a:ext>
            </a:extLst>
          </p:cNvPr>
          <p:cNvSpPr txBox="1"/>
          <p:nvPr/>
        </p:nvSpPr>
        <p:spPr>
          <a:xfrm>
            <a:off x="446048" y="323385"/>
            <a:ext cx="6467708" cy="523220"/>
          </a:xfrm>
          <a:prstGeom prst="rect">
            <a:avLst/>
          </a:prstGeom>
          <a:noFill/>
        </p:spPr>
        <p:txBody>
          <a:bodyPr wrap="square" rtlCol="0">
            <a:spAutoFit/>
          </a:bodyPr>
          <a:lstStyle/>
          <a:p>
            <a:r>
              <a:rPr lang="en-US" sz="2800" b="1" dirty="0">
                <a:solidFill>
                  <a:schemeClr val="accent2"/>
                </a:solidFill>
                <a:latin typeface="Calibri" panose="020F0502020204030204" pitchFamily="34" charset="0"/>
              </a:rPr>
              <a:t>Date probe results by education level</a:t>
            </a:r>
          </a:p>
        </p:txBody>
      </p:sp>
      <p:pic>
        <p:nvPicPr>
          <p:cNvPr id="4" name="Picture 3" descr="Two line graphs of when people think the pandemic started and when it first affected their daily life based on education; one graph shows people with some college or less and the other shows people with a bachelor's degree or above. Most people said the pandemic began sometime between November 2019 and March 2020, and around 80% of people chose March 2020 for when the pandemic first affected their daily life. The graphs are very similar.">
            <a:extLst>
              <a:ext uri="{FF2B5EF4-FFF2-40B4-BE49-F238E27FC236}">
                <a16:creationId xmlns:a16="http://schemas.microsoft.com/office/drawing/2014/main" id="{F94000C6-2B5A-43DA-A0CF-1342E0DC5F9E}"/>
              </a:ext>
            </a:extLst>
          </p:cNvPr>
          <p:cNvPicPr/>
          <p:nvPr/>
        </p:nvPicPr>
        <p:blipFill rotWithShape="1">
          <a:blip r:embed="rId3">
            <a:extLst>
              <a:ext uri="{28A0092B-C50C-407E-A947-70E740481C1C}">
                <a14:useLocalDpi xmlns:a14="http://schemas.microsoft.com/office/drawing/2010/main" val="0"/>
              </a:ext>
            </a:extLst>
          </a:blip>
          <a:srcRect l="7158" r="52028" b="70766"/>
          <a:stretch/>
        </p:blipFill>
        <p:spPr bwMode="auto">
          <a:xfrm>
            <a:off x="682625" y="846605"/>
            <a:ext cx="7366000" cy="3852693"/>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C0186339-F1CA-499B-A4FF-F2A67851A6A6}"/>
              </a:ext>
            </a:extLst>
          </p:cNvPr>
          <p:cNvSpPr txBox="1"/>
          <p:nvPr/>
        </p:nvSpPr>
        <p:spPr>
          <a:xfrm>
            <a:off x="3655890" y="4182111"/>
            <a:ext cx="821933" cy="253916"/>
          </a:xfrm>
          <a:prstGeom prst="rect">
            <a:avLst/>
          </a:prstGeom>
          <a:noFill/>
        </p:spPr>
        <p:txBody>
          <a:bodyPr wrap="square" rtlCol="0">
            <a:spAutoFit/>
          </a:bodyPr>
          <a:lstStyle/>
          <a:p>
            <a:r>
              <a:rPr lang="en-US" sz="1050" dirty="0">
                <a:solidFill>
                  <a:srgbClr val="000000"/>
                </a:solidFill>
                <a:latin typeface="Calibri" panose="020F0502020204030204" pitchFamily="34" charset="0"/>
              </a:rPr>
              <a:t>2020</a:t>
            </a:r>
          </a:p>
        </p:txBody>
      </p:sp>
      <p:sp>
        <p:nvSpPr>
          <p:cNvPr id="6" name="TextBox 5">
            <a:extLst>
              <a:ext uri="{FF2B5EF4-FFF2-40B4-BE49-F238E27FC236}">
                <a16:creationId xmlns:a16="http://schemas.microsoft.com/office/drawing/2014/main" id="{FC1EFBE3-DCA8-4488-98BC-B07754DE15E1}"/>
              </a:ext>
            </a:extLst>
          </p:cNvPr>
          <p:cNvSpPr txBox="1"/>
          <p:nvPr/>
        </p:nvSpPr>
        <p:spPr>
          <a:xfrm>
            <a:off x="1106187" y="4190675"/>
            <a:ext cx="821933" cy="253916"/>
          </a:xfrm>
          <a:prstGeom prst="rect">
            <a:avLst/>
          </a:prstGeom>
          <a:noFill/>
        </p:spPr>
        <p:txBody>
          <a:bodyPr wrap="square" rtlCol="0">
            <a:spAutoFit/>
          </a:bodyPr>
          <a:lstStyle/>
          <a:p>
            <a:r>
              <a:rPr lang="en-US" sz="1050" dirty="0">
                <a:solidFill>
                  <a:srgbClr val="000000"/>
                </a:solidFill>
                <a:latin typeface="Calibri" panose="020F0502020204030204" pitchFamily="34" charset="0"/>
              </a:rPr>
              <a:t>2019</a:t>
            </a:r>
          </a:p>
        </p:txBody>
      </p:sp>
      <p:sp>
        <p:nvSpPr>
          <p:cNvPr id="7" name="TextBox 6">
            <a:extLst>
              <a:ext uri="{FF2B5EF4-FFF2-40B4-BE49-F238E27FC236}">
                <a16:creationId xmlns:a16="http://schemas.microsoft.com/office/drawing/2014/main" id="{1C365773-5378-428E-91BD-15B1528A28B8}"/>
              </a:ext>
            </a:extLst>
          </p:cNvPr>
          <p:cNvSpPr txBox="1"/>
          <p:nvPr/>
        </p:nvSpPr>
        <p:spPr>
          <a:xfrm>
            <a:off x="7383694" y="4170127"/>
            <a:ext cx="821933" cy="253916"/>
          </a:xfrm>
          <a:prstGeom prst="rect">
            <a:avLst/>
          </a:prstGeom>
          <a:noFill/>
        </p:spPr>
        <p:txBody>
          <a:bodyPr wrap="square" rtlCol="0">
            <a:spAutoFit/>
          </a:bodyPr>
          <a:lstStyle/>
          <a:p>
            <a:r>
              <a:rPr lang="en-US" sz="1050" dirty="0">
                <a:solidFill>
                  <a:srgbClr val="000000"/>
                </a:solidFill>
                <a:latin typeface="Calibri" panose="020F0502020204030204" pitchFamily="34" charset="0"/>
              </a:rPr>
              <a:t>2020</a:t>
            </a:r>
          </a:p>
        </p:txBody>
      </p:sp>
      <p:sp>
        <p:nvSpPr>
          <p:cNvPr id="8" name="TextBox 7">
            <a:extLst>
              <a:ext uri="{FF2B5EF4-FFF2-40B4-BE49-F238E27FC236}">
                <a16:creationId xmlns:a16="http://schemas.microsoft.com/office/drawing/2014/main" id="{50065B5F-E731-4657-AAA8-233C0C64FAD4}"/>
              </a:ext>
            </a:extLst>
          </p:cNvPr>
          <p:cNvSpPr txBox="1"/>
          <p:nvPr/>
        </p:nvSpPr>
        <p:spPr>
          <a:xfrm>
            <a:off x="5049749" y="4178691"/>
            <a:ext cx="821933" cy="253916"/>
          </a:xfrm>
          <a:prstGeom prst="rect">
            <a:avLst/>
          </a:prstGeom>
          <a:noFill/>
        </p:spPr>
        <p:txBody>
          <a:bodyPr wrap="square" rtlCol="0">
            <a:spAutoFit/>
          </a:bodyPr>
          <a:lstStyle/>
          <a:p>
            <a:r>
              <a:rPr lang="en-US" sz="1050" dirty="0">
                <a:solidFill>
                  <a:srgbClr val="000000"/>
                </a:solidFill>
                <a:latin typeface="Calibri" panose="020F0502020204030204" pitchFamily="34" charset="0"/>
              </a:rPr>
              <a:t>2019</a:t>
            </a:r>
          </a:p>
        </p:txBody>
      </p:sp>
    </p:spTree>
    <p:extLst>
      <p:ext uri="{BB962C8B-B14F-4D97-AF65-F5344CB8AC3E}">
        <p14:creationId xmlns:p14="http://schemas.microsoft.com/office/powerpoint/2010/main" val="404669574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DD5D00-AF00-448D-821F-EEAA92A73123}"/>
              </a:ext>
            </a:extLst>
          </p:cNvPr>
          <p:cNvSpPr txBox="1"/>
          <p:nvPr/>
        </p:nvSpPr>
        <p:spPr>
          <a:xfrm>
            <a:off x="334538" y="323385"/>
            <a:ext cx="2620537" cy="1384995"/>
          </a:xfrm>
          <a:prstGeom prst="rect">
            <a:avLst/>
          </a:prstGeom>
          <a:noFill/>
        </p:spPr>
        <p:txBody>
          <a:bodyPr wrap="square" rtlCol="0">
            <a:spAutoFit/>
          </a:bodyPr>
          <a:lstStyle/>
          <a:p>
            <a:r>
              <a:rPr lang="en-US" sz="2800" b="1" dirty="0">
                <a:solidFill>
                  <a:schemeClr val="accent2"/>
                </a:solidFill>
                <a:latin typeface="Calibri" panose="020F0502020204030204" pitchFamily="34" charset="0"/>
              </a:rPr>
              <a:t>Date probe results by race/ethnicity</a:t>
            </a:r>
          </a:p>
        </p:txBody>
      </p:sp>
      <p:pic>
        <p:nvPicPr>
          <p:cNvPr id="4" name="Picture 3" descr="Four line graphs of when people think the pandemic started and when it first affected their daily life by race and ethnicity; groups include Hispanic people, non-Hispanic Black people, non-Hispanic White people, and non-Hispanic people of other races and ethnicities. Most people said the pandemic began sometime between November 2019 and March 2020, and around 80% of people chose March 2020 for when the pandemic first affected their daily life. The graphs are very similar.">
            <a:extLst>
              <a:ext uri="{FF2B5EF4-FFF2-40B4-BE49-F238E27FC236}">
                <a16:creationId xmlns:a16="http://schemas.microsoft.com/office/drawing/2014/main" id="{A65040C1-8DA2-4040-9E26-6F4899F16F36}"/>
              </a:ext>
            </a:extLst>
          </p:cNvPr>
          <p:cNvPicPr/>
          <p:nvPr/>
        </p:nvPicPr>
        <p:blipFill rotWithShape="1">
          <a:blip r:embed="rId3">
            <a:extLst>
              <a:ext uri="{28A0092B-C50C-407E-A947-70E740481C1C}">
                <a14:useLocalDpi xmlns:a14="http://schemas.microsoft.com/office/drawing/2010/main" val="0"/>
              </a:ext>
            </a:extLst>
          </a:blip>
          <a:srcRect l="11859" r="45086" b="48582"/>
          <a:stretch/>
        </p:blipFill>
        <p:spPr bwMode="auto">
          <a:xfrm>
            <a:off x="2756224" y="0"/>
            <a:ext cx="6053238" cy="476250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27CA8D75-377B-43F5-B5A3-DD8D1949C9B2}"/>
              </a:ext>
            </a:extLst>
          </p:cNvPr>
          <p:cNvSpPr txBox="1"/>
          <p:nvPr/>
        </p:nvSpPr>
        <p:spPr>
          <a:xfrm>
            <a:off x="5083993" y="2281393"/>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2020</a:t>
            </a:r>
          </a:p>
        </p:txBody>
      </p:sp>
      <p:sp>
        <p:nvSpPr>
          <p:cNvPr id="10" name="TextBox 9">
            <a:extLst>
              <a:ext uri="{FF2B5EF4-FFF2-40B4-BE49-F238E27FC236}">
                <a16:creationId xmlns:a16="http://schemas.microsoft.com/office/drawing/2014/main" id="{2F06BAE3-7A06-456C-BB35-5CA7E6065C4F}"/>
              </a:ext>
            </a:extLst>
          </p:cNvPr>
          <p:cNvSpPr txBox="1"/>
          <p:nvPr/>
        </p:nvSpPr>
        <p:spPr>
          <a:xfrm>
            <a:off x="3263753" y="2289957"/>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2019</a:t>
            </a:r>
          </a:p>
        </p:txBody>
      </p:sp>
      <p:sp>
        <p:nvSpPr>
          <p:cNvPr id="13" name="TextBox 12">
            <a:extLst>
              <a:ext uri="{FF2B5EF4-FFF2-40B4-BE49-F238E27FC236}">
                <a16:creationId xmlns:a16="http://schemas.microsoft.com/office/drawing/2014/main" id="{31FD69C6-03C7-4079-91DA-52BD82ED1E3D}"/>
              </a:ext>
            </a:extLst>
          </p:cNvPr>
          <p:cNvSpPr txBox="1"/>
          <p:nvPr/>
        </p:nvSpPr>
        <p:spPr>
          <a:xfrm>
            <a:off x="8195347" y="2289957"/>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2020</a:t>
            </a:r>
          </a:p>
        </p:txBody>
      </p:sp>
      <p:sp>
        <p:nvSpPr>
          <p:cNvPr id="14" name="TextBox 13">
            <a:extLst>
              <a:ext uri="{FF2B5EF4-FFF2-40B4-BE49-F238E27FC236}">
                <a16:creationId xmlns:a16="http://schemas.microsoft.com/office/drawing/2014/main" id="{6329EDF4-2AE7-46DB-B302-2B4ACF8A95CF}"/>
              </a:ext>
            </a:extLst>
          </p:cNvPr>
          <p:cNvSpPr txBox="1"/>
          <p:nvPr/>
        </p:nvSpPr>
        <p:spPr>
          <a:xfrm>
            <a:off x="6375107" y="2298521"/>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2019</a:t>
            </a:r>
          </a:p>
        </p:txBody>
      </p:sp>
      <p:sp>
        <p:nvSpPr>
          <p:cNvPr id="15" name="TextBox 14">
            <a:extLst>
              <a:ext uri="{FF2B5EF4-FFF2-40B4-BE49-F238E27FC236}">
                <a16:creationId xmlns:a16="http://schemas.microsoft.com/office/drawing/2014/main" id="{CDD922D8-46CB-465A-BE1D-4642FC9088F6}"/>
              </a:ext>
            </a:extLst>
          </p:cNvPr>
          <p:cNvSpPr txBox="1"/>
          <p:nvPr/>
        </p:nvSpPr>
        <p:spPr>
          <a:xfrm>
            <a:off x="5039465" y="4476639"/>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2020</a:t>
            </a:r>
          </a:p>
        </p:txBody>
      </p:sp>
      <p:sp>
        <p:nvSpPr>
          <p:cNvPr id="16" name="TextBox 15">
            <a:extLst>
              <a:ext uri="{FF2B5EF4-FFF2-40B4-BE49-F238E27FC236}">
                <a16:creationId xmlns:a16="http://schemas.microsoft.com/office/drawing/2014/main" id="{80A633E4-14B8-402A-8BDA-DCB7534EE65C}"/>
              </a:ext>
            </a:extLst>
          </p:cNvPr>
          <p:cNvSpPr txBox="1"/>
          <p:nvPr/>
        </p:nvSpPr>
        <p:spPr>
          <a:xfrm>
            <a:off x="3208951" y="4485203"/>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2019</a:t>
            </a:r>
          </a:p>
        </p:txBody>
      </p:sp>
      <p:sp>
        <p:nvSpPr>
          <p:cNvPr id="17" name="TextBox 16">
            <a:extLst>
              <a:ext uri="{FF2B5EF4-FFF2-40B4-BE49-F238E27FC236}">
                <a16:creationId xmlns:a16="http://schemas.microsoft.com/office/drawing/2014/main" id="{6389BDF2-C5E3-4C81-9C4C-549C5563E7F1}"/>
              </a:ext>
            </a:extLst>
          </p:cNvPr>
          <p:cNvSpPr txBox="1"/>
          <p:nvPr/>
        </p:nvSpPr>
        <p:spPr>
          <a:xfrm>
            <a:off x="8274117" y="4495477"/>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2020</a:t>
            </a:r>
          </a:p>
        </p:txBody>
      </p:sp>
      <p:sp>
        <p:nvSpPr>
          <p:cNvPr id="18" name="TextBox 17">
            <a:extLst>
              <a:ext uri="{FF2B5EF4-FFF2-40B4-BE49-F238E27FC236}">
                <a16:creationId xmlns:a16="http://schemas.microsoft.com/office/drawing/2014/main" id="{5D07EFDB-72DA-4CA5-98AA-4E653E27D9F8}"/>
              </a:ext>
            </a:extLst>
          </p:cNvPr>
          <p:cNvSpPr txBox="1"/>
          <p:nvPr/>
        </p:nvSpPr>
        <p:spPr>
          <a:xfrm>
            <a:off x="6453877" y="4493767"/>
            <a:ext cx="821933" cy="215444"/>
          </a:xfrm>
          <a:prstGeom prst="rect">
            <a:avLst/>
          </a:prstGeom>
          <a:noFill/>
        </p:spPr>
        <p:txBody>
          <a:bodyPr wrap="square" rtlCol="0">
            <a:spAutoFit/>
          </a:bodyPr>
          <a:lstStyle/>
          <a:p>
            <a:r>
              <a:rPr lang="en-US" sz="800" dirty="0">
                <a:solidFill>
                  <a:srgbClr val="000000"/>
                </a:solidFill>
                <a:latin typeface="Calibri" panose="020F0502020204030204" pitchFamily="34" charset="0"/>
              </a:rPr>
              <a:t>2019</a:t>
            </a:r>
          </a:p>
        </p:txBody>
      </p:sp>
    </p:spTree>
    <p:extLst>
      <p:ext uri="{BB962C8B-B14F-4D97-AF65-F5344CB8AC3E}">
        <p14:creationId xmlns:p14="http://schemas.microsoft.com/office/powerpoint/2010/main" val="15359954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0F837-50D8-406A-AB45-8CBE35ECC442}"/>
              </a:ext>
            </a:extLst>
          </p:cNvPr>
          <p:cNvSpPr>
            <a:spLocks noGrp="1"/>
          </p:cNvSpPr>
          <p:nvPr>
            <p:ph type="title"/>
          </p:nvPr>
        </p:nvSpPr>
        <p:spPr/>
        <p:txBody>
          <a:bodyPr/>
          <a:lstStyle/>
          <a:p>
            <a:r>
              <a:rPr lang="en-US" dirty="0"/>
              <a:t>Cramer’s V effect sizes and interpretations</a:t>
            </a:r>
          </a:p>
        </p:txBody>
      </p:sp>
      <p:pic>
        <p:nvPicPr>
          <p:cNvPr id="4" name="Picture 3" descr="Table&#10;&#10;Description automatically generated">
            <a:extLst>
              <a:ext uri="{FF2B5EF4-FFF2-40B4-BE49-F238E27FC236}">
                <a16:creationId xmlns:a16="http://schemas.microsoft.com/office/drawing/2014/main" id="{C16E14A8-412A-4BA2-B83D-6D7C8EB09E5B}"/>
              </a:ext>
            </a:extLst>
          </p:cNvPr>
          <p:cNvPicPr/>
          <p:nvPr/>
        </p:nvPicPr>
        <p:blipFill rotWithShape="1">
          <a:blip r:embed="rId2">
            <a:extLst>
              <a:ext uri="{28A0092B-C50C-407E-A947-70E740481C1C}">
                <a14:useLocalDpi xmlns:a14="http://schemas.microsoft.com/office/drawing/2010/main" val="0"/>
              </a:ext>
            </a:extLst>
          </a:blip>
          <a:srcRect t="22011"/>
          <a:stretch/>
        </p:blipFill>
        <p:spPr>
          <a:xfrm>
            <a:off x="457200" y="1200150"/>
            <a:ext cx="4933950" cy="1957386"/>
          </a:xfrm>
          <a:prstGeom prst="rect">
            <a:avLst/>
          </a:prstGeom>
        </p:spPr>
      </p:pic>
      <p:sp>
        <p:nvSpPr>
          <p:cNvPr id="3" name="TextBox 2">
            <a:extLst>
              <a:ext uri="{FF2B5EF4-FFF2-40B4-BE49-F238E27FC236}">
                <a16:creationId xmlns:a16="http://schemas.microsoft.com/office/drawing/2014/main" id="{BF55055B-E5CC-4E26-80F4-0D5D0E52B29E}"/>
              </a:ext>
            </a:extLst>
          </p:cNvPr>
          <p:cNvSpPr txBox="1"/>
          <p:nvPr/>
        </p:nvSpPr>
        <p:spPr>
          <a:xfrm>
            <a:off x="533400" y="3295650"/>
            <a:ext cx="8153400" cy="646331"/>
          </a:xfrm>
          <a:prstGeom prst="rect">
            <a:avLst/>
          </a:prstGeom>
          <a:noFill/>
        </p:spPr>
        <p:txBody>
          <a:bodyPr wrap="square" rtlCol="0">
            <a:spAutoFit/>
          </a:bodyPr>
          <a:lstStyle/>
          <a:p>
            <a:r>
              <a:rPr lang="en-US" dirty="0">
                <a:solidFill>
                  <a:schemeClr val="accent2"/>
                </a:solidFill>
                <a:latin typeface="Calibri" panose="020F0502020204030204" pitchFamily="34" charset="0"/>
              </a:rPr>
              <a:t>Note: Table found in Kim (2017), which draws on the original theory presented in </a:t>
            </a:r>
            <a:r>
              <a:rPr lang="en-US" dirty="0" err="1">
                <a:solidFill>
                  <a:schemeClr val="accent2"/>
                </a:solidFill>
                <a:latin typeface="Calibri" panose="020F0502020204030204" pitchFamily="34" charset="0"/>
              </a:rPr>
              <a:t>Cramér</a:t>
            </a:r>
            <a:r>
              <a:rPr lang="en-US" dirty="0">
                <a:solidFill>
                  <a:schemeClr val="accent2"/>
                </a:solidFill>
                <a:latin typeface="Calibri" panose="020F0502020204030204" pitchFamily="34" charset="0"/>
              </a:rPr>
              <a:t> (1946). Details citations provided in the References section.</a:t>
            </a:r>
          </a:p>
        </p:txBody>
      </p:sp>
    </p:spTree>
    <p:extLst>
      <p:ext uri="{BB962C8B-B14F-4D97-AF65-F5344CB8AC3E}">
        <p14:creationId xmlns:p14="http://schemas.microsoft.com/office/powerpoint/2010/main" val="151552439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4C105-B33C-4322-B90A-A5DECA237038}"/>
              </a:ext>
            </a:extLst>
          </p:cNvPr>
          <p:cNvSpPr>
            <a:spLocks noGrp="1"/>
          </p:cNvSpPr>
          <p:nvPr>
            <p:ph type="title"/>
          </p:nvPr>
        </p:nvSpPr>
        <p:spPr>
          <a:xfrm>
            <a:off x="457200" y="425054"/>
            <a:ext cx="8229600" cy="568721"/>
          </a:xfrm>
        </p:spPr>
        <p:txBody>
          <a:bodyPr/>
          <a:lstStyle/>
          <a:p>
            <a:r>
              <a:rPr lang="en-US" dirty="0"/>
              <a:t>Time reference: Methods</a:t>
            </a:r>
          </a:p>
        </p:txBody>
      </p:sp>
      <p:sp>
        <p:nvSpPr>
          <p:cNvPr id="8" name="Content Placeholder 2">
            <a:extLst>
              <a:ext uri="{FF2B5EF4-FFF2-40B4-BE49-F238E27FC236}">
                <a16:creationId xmlns:a16="http://schemas.microsoft.com/office/drawing/2014/main" id="{FD7FD736-C2A3-46F3-8327-5A75687DE577}"/>
              </a:ext>
            </a:extLst>
          </p:cNvPr>
          <p:cNvSpPr txBox="1">
            <a:spLocks/>
          </p:cNvSpPr>
          <p:nvPr/>
        </p:nvSpPr>
        <p:spPr>
          <a:xfrm>
            <a:off x="352424" y="1065213"/>
            <a:ext cx="8678560" cy="3484562"/>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rgbClr val="7F7F7F"/>
                </a:solidFill>
                <a:latin typeface="Calibri" panose="020F0502020204030204" pitchFamily="34" charset="0"/>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rgbClr val="7F7F7F"/>
                </a:solidFill>
                <a:latin typeface="Calibri" panose="020F0502020204030204" pitchFamily="34" charset="0"/>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rgbClr val="7F7F7F"/>
                </a:solidFill>
                <a:latin typeface="Calibri" panose="020F0502020204030204" pitchFamily="34" charset="0"/>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Calibri" panose="020F0502020204030204" pitchFamily="34" charset="0"/>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sz="2000" dirty="0">
                <a:solidFill>
                  <a:srgbClr val="006858"/>
                </a:solidFill>
              </a:rPr>
              <a:t>NCHS’s Research and Development Survey (RANDS) </a:t>
            </a:r>
            <a:r>
              <a:rPr lang="en-US" sz="1600" dirty="0">
                <a:solidFill>
                  <a:srgbClr val="006858"/>
                </a:solidFill>
              </a:rPr>
              <a:t>https://www.cdc.gov/nchs/rands/index.htm</a:t>
            </a:r>
          </a:p>
          <a:p>
            <a:pPr>
              <a:buFont typeface="Wingdings" panose="05000000000000000000" pitchFamily="2" charset="2"/>
              <a:buChar char="§"/>
            </a:pPr>
            <a:r>
              <a:rPr lang="en-US" sz="2000" dirty="0">
                <a:solidFill>
                  <a:srgbClr val="006858"/>
                </a:solidFill>
              </a:rPr>
              <a:t>RANDS During COVID-19 – Multi-round web/phone survey</a:t>
            </a:r>
          </a:p>
          <a:p>
            <a:pPr>
              <a:buFont typeface="Wingdings" panose="05000000000000000000" pitchFamily="2" charset="2"/>
              <a:buChar char="§"/>
            </a:pPr>
            <a:r>
              <a:rPr lang="en-US" sz="2000" dirty="0">
                <a:solidFill>
                  <a:srgbClr val="006858"/>
                </a:solidFill>
              </a:rPr>
              <a:t>Topics:</a:t>
            </a:r>
          </a:p>
          <a:p>
            <a:pPr>
              <a:buFont typeface="Wingdings" panose="05000000000000000000" pitchFamily="2" charset="2"/>
              <a:buChar char="§"/>
            </a:pPr>
            <a:endParaRPr lang="en-US" sz="2000" dirty="0">
              <a:solidFill>
                <a:srgbClr val="006858"/>
              </a:solidFill>
            </a:endParaRPr>
          </a:p>
          <a:p>
            <a:pPr>
              <a:buFont typeface="Wingdings" panose="05000000000000000000" pitchFamily="2" charset="2"/>
              <a:buChar char="§"/>
            </a:pPr>
            <a:endParaRPr lang="en-US" sz="2000" dirty="0">
              <a:solidFill>
                <a:srgbClr val="006858"/>
              </a:solidFill>
            </a:endParaRPr>
          </a:p>
          <a:p>
            <a:pPr>
              <a:buFont typeface="Wingdings" panose="05000000000000000000" pitchFamily="2" charset="2"/>
              <a:buChar char="§"/>
            </a:pPr>
            <a:endParaRPr lang="en-US" sz="2000" dirty="0">
              <a:solidFill>
                <a:srgbClr val="006858"/>
              </a:solidFill>
            </a:endParaRPr>
          </a:p>
          <a:p>
            <a:pPr>
              <a:buFont typeface="Wingdings" panose="05000000000000000000" pitchFamily="2" charset="2"/>
              <a:buChar char="§"/>
            </a:pPr>
            <a:endParaRPr lang="en-US" sz="800" dirty="0">
              <a:solidFill>
                <a:srgbClr val="006858"/>
              </a:solidFill>
            </a:endParaRPr>
          </a:p>
          <a:p>
            <a:pPr>
              <a:buFont typeface="Wingdings" panose="05000000000000000000" pitchFamily="2" charset="2"/>
              <a:buChar char="§"/>
            </a:pPr>
            <a:r>
              <a:rPr lang="en-US" sz="2000" dirty="0">
                <a:solidFill>
                  <a:srgbClr val="006858"/>
                </a:solidFill>
              </a:rPr>
              <a:t>Round 1 fielded June-July 2020: 13,020 Completes</a:t>
            </a:r>
          </a:p>
          <a:p>
            <a:pPr lvl="1">
              <a:buFont typeface="Wingdings" panose="05000000000000000000" pitchFamily="2" charset="2"/>
              <a:buChar char="§"/>
            </a:pPr>
            <a:r>
              <a:rPr lang="en-US" sz="1600" dirty="0">
                <a:solidFill>
                  <a:srgbClr val="006858"/>
                </a:solidFill>
              </a:rPr>
              <a:t>6,800 </a:t>
            </a:r>
            <a:r>
              <a:rPr lang="en-US" sz="1600" dirty="0" err="1">
                <a:solidFill>
                  <a:srgbClr val="006858"/>
                </a:solidFill>
              </a:rPr>
              <a:t>AmeriSpeak</a:t>
            </a:r>
            <a:r>
              <a:rPr lang="en-US" sz="1600" dirty="0">
                <a:solidFill>
                  <a:srgbClr val="006858"/>
                </a:solidFill>
              </a:rPr>
              <a:t> probability-based sample = 23.0% weighted cumulative response rate/78.5% completion rate</a:t>
            </a:r>
          </a:p>
          <a:p>
            <a:pPr lvl="1">
              <a:buFont typeface="Wingdings" panose="05000000000000000000" pitchFamily="2" charset="2"/>
              <a:buChar char="§"/>
            </a:pPr>
            <a:r>
              <a:rPr lang="en-US" sz="1600" dirty="0">
                <a:solidFill>
                  <a:srgbClr val="006858"/>
                </a:solidFill>
              </a:rPr>
              <a:t>6,220 </a:t>
            </a:r>
            <a:r>
              <a:rPr lang="en-US" sz="1600" dirty="0" err="1">
                <a:solidFill>
                  <a:srgbClr val="006858"/>
                </a:solidFill>
              </a:rPr>
              <a:t>Dynata</a:t>
            </a:r>
            <a:r>
              <a:rPr lang="en-US" sz="1600" dirty="0">
                <a:solidFill>
                  <a:srgbClr val="006858"/>
                </a:solidFill>
              </a:rPr>
              <a:t> opt-in panel</a:t>
            </a:r>
            <a:endParaRPr lang="en-US" dirty="0">
              <a:solidFill>
                <a:srgbClr val="0F0F0F"/>
              </a:solidFill>
            </a:endParaRPr>
          </a:p>
        </p:txBody>
      </p:sp>
      <p:sp>
        <p:nvSpPr>
          <p:cNvPr id="9" name="TextBox 8">
            <a:extLst>
              <a:ext uri="{FF2B5EF4-FFF2-40B4-BE49-F238E27FC236}">
                <a16:creationId xmlns:a16="http://schemas.microsoft.com/office/drawing/2014/main" id="{DDB5040D-015E-4BC0-8B98-6E726AE00BBA}"/>
              </a:ext>
            </a:extLst>
          </p:cNvPr>
          <p:cNvSpPr txBox="1"/>
          <p:nvPr/>
        </p:nvSpPr>
        <p:spPr>
          <a:xfrm>
            <a:off x="4638675" y="2424788"/>
            <a:ext cx="4314824" cy="1477328"/>
          </a:xfrm>
          <a:prstGeom prst="rect">
            <a:avLst/>
          </a:prstGeom>
          <a:noFill/>
        </p:spPr>
        <p:txBody>
          <a:bodyPr wrap="square" rtlCol="0">
            <a:spAutoFit/>
          </a:bodyPr>
          <a:lstStyle/>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Telemedicine access and use </a:t>
            </a:r>
          </a:p>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COVID-19 related health care and behaviors</a:t>
            </a:r>
          </a:p>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Reduced access to health care</a:t>
            </a:r>
          </a:p>
          <a:p>
            <a:endParaRPr lang="en-US" dirty="0">
              <a:solidFill>
                <a:srgbClr val="000000"/>
              </a:solidFill>
              <a:latin typeface="Calibri" panose="020F0502020204030204" pitchFamily="34" charset="0"/>
            </a:endParaRPr>
          </a:p>
        </p:txBody>
      </p:sp>
      <p:sp>
        <p:nvSpPr>
          <p:cNvPr id="10" name="TextBox 9">
            <a:extLst>
              <a:ext uri="{FF2B5EF4-FFF2-40B4-BE49-F238E27FC236}">
                <a16:creationId xmlns:a16="http://schemas.microsoft.com/office/drawing/2014/main" id="{23C3E40D-99D9-4DC3-BA97-3384FF33A469}"/>
              </a:ext>
            </a:extLst>
          </p:cNvPr>
          <p:cNvSpPr txBox="1"/>
          <p:nvPr/>
        </p:nvSpPr>
        <p:spPr>
          <a:xfrm>
            <a:off x="228600" y="2415779"/>
            <a:ext cx="4867275" cy="1200329"/>
          </a:xfrm>
          <a:prstGeom prst="rect">
            <a:avLst/>
          </a:prstGeom>
          <a:noFill/>
        </p:spPr>
        <p:txBody>
          <a:bodyPr wrap="square" rtlCol="0">
            <a:spAutoFit/>
          </a:bodyPr>
          <a:lstStyle/>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Health status, chronic conditions, depression and anxiety</a:t>
            </a:r>
          </a:p>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Loss of work due to illness with COVID-19</a:t>
            </a:r>
          </a:p>
          <a:p>
            <a:pPr marL="742950" lvl="1" indent="-285750">
              <a:buFontTx/>
              <a:buChar char="-"/>
            </a:pPr>
            <a:r>
              <a:rPr lang="en-US" dirty="0">
                <a:solidFill>
                  <a:srgbClr val="006858"/>
                </a:solidFill>
                <a:latin typeface="Calibri" panose="020F0502020204030204" pitchFamily="34" charset="0"/>
                <a:cs typeface="Calibri" panose="020F0502020204030204" pitchFamily="34" charset="0"/>
              </a:rPr>
              <a:t>Health insurance and health care access</a:t>
            </a:r>
            <a:endParaRPr lang="en-US" dirty="0">
              <a:solidFill>
                <a:srgbClr val="000000"/>
              </a:solidFill>
              <a:latin typeface="Calibri" panose="020F0502020204030204" pitchFamily="34" charset="0"/>
              <a:cs typeface="Calibri" panose="020F0502020204030204" pitchFamily="34" charset="0"/>
            </a:endParaRPr>
          </a:p>
        </p:txBody>
      </p:sp>
      <p:pic>
        <p:nvPicPr>
          <p:cNvPr id="6" name="Audio 3">
            <a:hlinkClick r:id="" action="ppaction://media"/>
            <a:extLst>
              <a:ext uri="{FF2B5EF4-FFF2-40B4-BE49-F238E27FC236}">
                <a16:creationId xmlns:a16="http://schemas.microsoft.com/office/drawing/2014/main" id="{A5B17C02-94F6-44D2-A2E9-0629570C74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17483705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45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4C105-B33C-4322-B90A-A5DECA237038}"/>
              </a:ext>
            </a:extLst>
          </p:cNvPr>
          <p:cNvSpPr>
            <a:spLocks noGrp="1"/>
          </p:cNvSpPr>
          <p:nvPr>
            <p:ph type="title"/>
          </p:nvPr>
        </p:nvSpPr>
        <p:spPr>
          <a:xfrm>
            <a:off x="457200" y="358379"/>
            <a:ext cx="8229600" cy="568721"/>
          </a:xfrm>
        </p:spPr>
        <p:txBody>
          <a:bodyPr/>
          <a:lstStyle/>
          <a:p>
            <a:r>
              <a:rPr lang="en-US" dirty="0"/>
              <a:t>Time reference: Methods, continued…</a:t>
            </a:r>
          </a:p>
        </p:txBody>
      </p:sp>
      <p:sp>
        <p:nvSpPr>
          <p:cNvPr id="3" name="Text Placeholder 2">
            <a:extLst>
              <a:ext uri="{FF2B5EF4-FFF2-40B4-BE49-F238E27FC236}">
                <a16:creationId xmlns:a16="http://schemas.microsoft.com/office/drawing/2014/main" id="{E8233CE5-5124-4069-A1E7-9A4B4FA3F674}"/>
              </a:ext>
            </a:extLst>
          </p:cNvPr>
          <p:cNvSpPr>
            <a:spLocks noGrp="1"/>
          </p:cNvSpPr>
          <p:nvPr>
            <p:ph type="body" sz="quarter" idx="10"/>
          </p:nvPr>
        </p:nvSpPr>
        <p:spPr>
          <a:xfrm>
            <a:off x="457199" y="914400"/>
            <a:ext cx="8686801" cy="3586163"/>
          </a:xfrm>
        </p:spPr>
        <p:txBody>
          <a:bodyPr/>
          <a:lstStyle/>
          <a:p>
            <a:r>
              <a:rPr lang="en-US" dirty="0">
                <a:solidFill>
                  <a:srgbClr val="006166"/>
                </a:solidFill>
              </a:rPr>
              <a:t>The probes:</a:t>
            </a:r>
          </a:p>
          <a:p>
            <a:pPr lvl="1"/>
            <a:r>
              <a:rPr lang="en-US" sz="1800" dirty="0">
                <a:solidFill>
                  <a:srgbClr val="006166"/>
                </a:solidFill>
              </a:rPr>
              <a:t>When do you think that the Coronavirus pandemic began? Your best guess is fine.</a:t>
            </a:r>
          </a:p>
          <a:p>
            <a:pPr lvl="1"/>
            <a:r>
              <a:rPr lang="en-US" sz="1800" dirty="0">
                <a:solidFill>
                  <a:srgbClr val="006166"/>
                </a:solidFill>
              </a:rPr>
              <a:t>When did the Coronavirus pandemic first affect your daily life? Your best guess is fine.</a:t>
            </a:r>
          </a:p>
          <a:p>
            <a:pPr lvl="1"/>
            <a:r>
              <a:rPr lang="en-US" sz="1800" dirty="0">
                <a:solidFill>
                  <a:srgbClr val="006166"/>
                </a:solidFill>
              </a:rPr>
              <a:t>Why do you say that?</a:t>
            </a:r>
          </a:p>
          <a:p>
            <a:r>
              <a:rPr lang="en-US" dirty="0">
                <a:solidFill>
                  <a:srgbClr val="006166"/>
                </a:solidFill>
              </a:rPr>
              <a:t>Each was fully open-text</a:t>
            </a:r>
          </a:p>
          <a:p>
            <a:r>
              <a:rPr lang="en-US" dirty="0">
                <a:solidFill>
                  <a:srgbClr val="006166"/>
                </a:solidFill>
              </a:rPr>
              <a:t>Applied computer-assisted techniques to:</a:t>
            </a:r>
          </a:p>
          <a:p>
            <a:pPr lvl="1"/>
            <a:r>
              <a:rPr lang="en-US" sz="1800" dirty="0">
                <a:solidFill>
                  <a:srgbClr val="006166"/>
                </a:solidFill>
              </a:rPr>
              <a:t>Review and remove possible personally identifying information (PII) </a:t>
            </a:r>
            <a:r>
              <a:rPr lang="en-US" sz="1600" dirty="0">
                <a:solidFill>
                  <a:srgbClr val="006166"/>
                </a:solidFill>
              </a:rPr>
              <a:t>(see appendix)</a:t>
            </a:r>
          </a:p>
          <a:p>
            <a:pPr lvl="1"/>
            <a:r>
              <a:rPr lang="en-US" sz="1800" dirty="0">
                <a:solidFill>
                  <a:srgbClr val="006166"/>
                </a:solidFill>
              </a:rPr>
              <a:t>Clean date responses</a:t>
            </a:r>
          </a:p>
          <a:p>
            <a:pPr lvl="1"/>
            <a:r>
              <a:rPr lang="en-US" sz="1800" dirty="0">
                <a:solidFill>
                  <a:srgbClr val="006166"/>
                </a:solidFill>
              </a:rPr>
              <a:t>Automate and assist in identifying item nonresponse</a:t>
            </a:r>
          </a:p>
          <a:p>
            <a:pPr lvl="1"/>
            <a:endParaRPr lang="en-US" dirty="0">
              <a:solidFill>
                <a:srgbClr val="006166"/>
              </a:solidFill>
            </a:endParaRPr>
          </a:p>
          <a:p>
            <a:pPr lvl="1"/>
            <a:endParaRPr lang="en-US" dirty="0">
              <a:solidFill>
                <a:srgbClr val="006166"/>
              </a:solidFill>
            </a:endParaRPr>
          </a:p>
        </p:txBody>
      </p:sp>
      <p:pic>
        <p:nvPicPr>
          <p:cNvPr id="4" name="Audio 5">
            <a:hlinkClick r:id="" action="ppaction://media"/>
            <a:extLst>
              <a:ext uri="{FF2B5EF4-FFF2-40B4-BE49-F238E27FC236}">
                <a16:creationId xmlns:a16="http://schemas.microsoft.com/office/drawing/2014/main" id="{310C8DD8-860F-440F-B1B6-EEF3AE0400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32447238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4C105-B33C-4322-B90A-A5DECA237038}"/>
              </a:ext>
            </a:extLst>
          </p:cNvPr>
          <p:cNvSpPr>
            <a:spLocks noGrp="1"/>
          </p:cNvSpPr>
          <p:nvPr>
            <p:ph type="title"/>
          </p:nvPr>
        </p:nvSpPr>
        <p:spPr>
          <a:xfrm>
            <a:off x="457200" y="256083"/>
            <a:ext cx="8229600" cy="568721"/>
          </a:xfrm>
        </p:spPr>
        <p:txBody>
          <a:bodyPr/>
          <a:lstStyle/>
          <a:p>
            <a:r>
              <a:rPr lang="en-US" dirty="0"/>
              <a:t>Date cleaning</a:t>
            </a:r>
          </a:p>
        </p:txBody>
      </p:sp>
      <p:sp>
        <p:nvSpPr>
          <p:cNvPr id="3" name="Text Placeholder 2">
            <a:extLst>
              <a:ext uri="{FF2B5EF4-FFF2-40B4-BE49-F238E27FC236}">
                <a16:creationId xmlns:a16="http://schemas.microsoft.com/office/drawing/2014/main" id="{E8233CE5-5124-4069-A1E7-9A4B4FA3F674}"/>
              </a:ext>
            </a:extLst>
          </p:cNvPr>
          <p:cNvSpPr>
            <a:spLocks noGrp="1"/>
          </p:cNvSpPr>
          <p:nvPr>
            <p:ph type="body" sz="quarter" idx="10"/>
          </p:nvPr>
        </p:nvSpPr>
        <p:spPr>
          <a:xfrm>
            <a:off x="466724" y="859729"/>
            <a:ext cx="8601075" cy="3586163"/>
          </a:xfrm>
        </p:spPr>
        <p:txBody>
          <a:bodyPr/>
          <a:lstStyle/>
          <a:p>
            <a:r>
              <a:rPr lang="en-US" dirty="0">
                <a:solidFill>
                  <a:srgbClr val="006166"/>
                </a:solidFill>
              </a:rPr>
              <a:t>Preponderance of date responses lent itself to automation</a:t>
            </a:r>
          </a:p>
          <a:p>
            <a:r>
              <a:rPr lang="en-US" dirty="0">
                <a:solidFill>
                  <a:srgbClr val="006166"/>
                </a:solidFill>
              </a:rPr>
              <a:t>Rule-based approach, machine learning in Python</a:t>
            </a:r>
          </a:p>
          <a:p>
            <a:pPr lvl="1"/>
            <a:r>
              <a:rPr lang="en-US" sz="1800" dirty="0">
                <a:solidFill>
                  <a:srgbClr val="006166"/>
                </a:solidFill>
              </a:rPr>
              <a:t>Simple rule fixes (e.g., “October” </a:t>
            </a:r>
            <a:r>
              <a:rPr lang="en-US" sz="1800" dirty="0">
                <a:solidFill>
                  <a:srgbClr val="006166"/>
                </a:solidFill>
                <a:sym typeface="Wingdings" panose="05000000000000000000" pitchFamily="2" charset="2"/>
              </a:rPr>
              <a:t> “October 2019”)</a:t>
            </a:r>
          </a:p>
          <a:p>
            <a:pPr lvl="1"/>
            <a:r>
              <a:rPr lang="en-US" sz="1800" dirty="0">
                <a:solidFill>
                  <a:srgbClr val="006166"/>
                </a:solidFill>
                <a:sym typeface="Wingdings" panose="05000000000000000000" pitchFamily="2" charset="2"/>
              </a:rPr>
              <a:t>Advanced rule fixes (“Fall”  9/1/2019, 10/1/2019, 11/1/2019)</a:t>
            </a:r>
            <a:endParaRPr lang="en-US" sz="1800" dirty="0">
              <a:solidFill>
                <a:srgbClr val="006166"/>
              </a:solidFill>
            </a:endParaRPr>
          </a:p>
          <a:p>
            <a:r>
              <a:rPr lang="en-US" dirty="0">
                <a:solidFill>
                  <a:srgbClr val="006166"/>
                </a:solidFill>
              </a:rPr>
              <a:t>Challenges</a:t>
            </a:r>
          </a:p>
          <a:p>
            <a:pPr lvl="1"/>
            <a:r>
              <a:rPr lang="en-US" sz="1800" dirty="0">
                <a:solidFill>
                  <a:srgbClr val="006166"/>
                </a:solidFill>
              </a:rPr>
              <a:t>Didn’t catch all responses</a:t>
            </a:r>
          </a:p>
          <a:p>
            <a:pPr lvl="2"/>
            <a:r>
              <a:rPr lang="en-US" sz="1800" dirty="0">
                <a:solidFill>
                  <a:srgbClr val="006166"/>
                </a:solidFill>
              </a:rPr>
              <a:t>“4 months ago”</a:t>
            </a:r>
          </a:p>
          <a:p>
            <a:pPr lvl="1"/>
            <a:r>
              <a:rPr lang="en-US" sz="1800" dirty="0">
                <a:solidFill>
                  <a:srgbClr val="006166"/>
                </a:solidFill>
              </a:rPr>
              <a:t>Tricky responses</a:t>
            </a:r>
          </a:p>
          <a:p>
            <a:pPr lvl="2"/>
            <a:r>
              <a:rPr lang="en-US" sz="1800" dirty="0">
                <a:solidFill>
                  <a:srgbClr val="006166"/>
                </a:solidFill>
              </a:rPr>
              <a:t>“In </a:t>
            </a:r>
            <a:r>
              <a:rPr lang="en-US" sz="1800" b="1" dirty="0">
                <a:solidFill>
                  <a:srgbClr val="006166"/>
                </a:solidFill>
              </a:rPr>
              <a:t>March</a:t>
            </a:r>
            <a:r>
              <a:rPr lang="en-US" sz="1800" dirty="0">
                <a:solidFill>
                  <a:srgbClr val="006166"/>
                </a:solidFill>
              </a:rPr>
              <a:t>. My place of work was forced to close entirely, so I and all of my co-workers lost our jobs in </a:t>
            </a:r>
            <a:r>
              <a:rPr lang="en-US" sz="1800" b="1" dirty="0">
                <a:solidFill>
                  <a:srgbClr val="006166"/>
                </a:solidFill>
              </a:rPr>
              <a:t>March</a:t>
            </a:r>
            <a:r>
              <a:rPr lang="en-US" sz="1800" dirty="0">
                <a:solidFill>
                  <a:srgbClr val="006166"/>
                </a:solidFill>
              </a:rPr>
              <a:t>.” [emphasis added]</a:t>
            </a:r>
          </a:p>
        </p:txBody>
      </p:sp>
      <p:pic>
        <p:nvPicPr>
          <p:cNvPr id="4" name="Audio 5">
            <a:hlinkClick r:id="" action="ppaction://media"/>
            <a:extLst>
              <a:ext uri="{FF2B5EF4-FFF2-40B4-BE49-F238E27FC236}">
                <a16:creationId xmlns:a16="http://schemas.microsoft.com/office/drawing/2014/main" id="{01238A2D-D208-4FEB-A1BE-9BDE80FA94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1957543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3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761CC-B63E-4B28-8BEA-E0020ED3C82F}"/>
              </a:ext>
            </a:extLst>
          </p:cNvPr>
          <p:cNvSpPr>
            <a:spLocks noGrp="1"/>
          </p:cNvSpPr>
          <p:nvPr>
            <p:ph type="title"/>
          </p:nvPr>
        </p:nvSpPr>
        <p:spPr>
          <a:xfrm>
            <a:off x="457200" y="205979"/>
            <a:ext cx="8229600" cy="557419"/>
          </a:xfrm>
        </p:spPr>
        <p:txBody>
          <a:bodyPr/>
          <a:lstStyle/>
          <a:p>
            <a:r>
              <a:rPr lang="en-US" dirty="0"/>
              <a:t>Date probe results</a:t>
            </a:r>
          </a:p>
        </p:txBody>
      </p:sp>
      <p:sp>
        <p:nvSpPr>
          <p:cNvPr id="3" name="Text Placeholder 2">
            <a:extLst>
              <a:ext uri="{FF2B5EF4-FFF2-40B4-BE49-F238E27FC236}">
                <a16:creationId xmlns:a16="http://schemas.microsoft.com/office/drawing/2014/main" id="{FEF770FC-CE63-4E3E-A1C9-02DCFFDB2F20}"/>
              </a:ext>
            </a:extLst>
          </p:cNvPr>
          <p:cNvSpPr>
            <a:spLocks noGrp="1"/>
          </p:cNvSpPr>
          <p:nvPr>
            <p:ph type="body" sz="quarter" idx="10"/>
          </p:nvPr>
        </p:nvSpPr>
        <p:spPr>
          <a:xfrm>
            <a:off x="377505" y="3739598"/>
            <a:ext cx="8422546" cy="1197924"/>
          </a:xfrm>
        </p:spPr>
        <p:txBody>
          <a:bodyPr/>
          <a:lstStyle/>
          <a:p>
            <a:pPr marL="0" indent="0">
              <a:buNone/>
            </a:pPr>
            <a:r>
              <a:rPr lang="en-US" sz="1400" dirty="0"/>
              <a:t>† Includes possible mistakes in typing: “4/1/2010”, conspiracies and/or confusion: “In 2012, because that’s when I had it.”</a:t>
            </a:r>
          </a:p>
          <a:p>
            <a:pPr marL="0" indent="0">
              <a:buNone/>
            </a:pPr>
            <a:r>
              <a:rPr lang="en-US" sz="1400" dirty="0"/>
              <a:t>‡ Nonsensical responses, such as “</a:t>
            </a:r>
            <a:r>
              <a:rPr lang="en-US" sz="1400" dirty="0" err="1"/>
              <a:t>fmadsjxcj</a:t>
            </a:r>
            <a:r>
              <a:rPr lang="en-US" sz="1400" dirty="0"/>
              <a:t>”</a:t>
            </a:r>
          </a:p>
          <a:p>
            <a:pPr marL="0" indent="0">
              <a:buNone/>
            </a:pPr>
            <a:r>
              <a:rPr lang="en-US" sz="1400" dirty="0"/>
              <a:t>* Responses such as “a lifetime ago”, “after I turned 18”, and “when we were ordered to stay home”</a:t>
            </a:r>
          </a:p>
          <a:p>
            <a:pPr marL="0" indent="0">
              <a:buNone/>
            </a:pPr>
            <a:r>
              <a:rPr lang="en-US" sz="1400" dirty="0"/>
              <a:t>** Respondents say the pandemic has not affected their daily lives</a:t>
            </a:r>
          </a:p>
        </p:txBody>
      </p:sp>
      <p:graphicFrame>
        <p:nvGraphicFramePr>
          <p:cNvPr id="4" name="Table 3">
            <a:extLst>
              <a:ext uri="{FF2B5EF4-FFF2-40B4-BE49-F238E27FC236}">
                <a16:creationId xmlns:a16="http://schemas.microsoft.com/office/drawing/2014/main" id="{380B0A19-B26E-45A4-BB00-D19E69CF20A6}"/>
              </a:ext>
            </a:extLst>
          </p:cNvPr>
          <p:cNvGraphicFramePr>
            <a:graphicFrameLocks noGrp="1"/>
          </p:cNvGraphicFramePr>
          <p:nvPr>
            <p:extLst>
              <p:ext uri="{D42A27DB-BD31-4B8C-83A1-F6EECF244321}">
                <p14:modId xmlns:p14="http://schemas.microsoft.com/office/powerpoint/2010/main" val="3246842636"/>
              </p:ext>
            </p:extLst>
          </p:nvPr>
        </p:nvGraphicFramePr>
        <p:xfrm>
          <a:off x="457200" y="852697"/>
          <a:ext cx="8229598" cy="2886901"/>
        </p:xfrm>
        <a:graphic>
          <a:graphicData uri="http://schemas.openxmlformats.org/drawingml/2006/table">
            <a:tbl>
              <a:tblPr firstRow="1" firstCol="1" bandRow="1">
                <a:tableStyleId>{3B4B98B0-60AC-42C2-AFA5-B58CD77FA1E5}</a:tableStyleId>
              </a:tblPr>
              <a:tblGrid>
                <a:gridCol w="2808512">
                  <a:extLst>
                    <a:ext uri="{9D8B030D-6E8A-4147-A177-3AD203B41FA5}">
                      <a16:colId xmlns:a16="http://schemas.microsoft.com/office/drawing/2014/main" val="1368093506"/>
                    </a:ext>
                  </a:extLst>
                </a:gridCol>
                <a:gridCol w="1915886">
                  <a:extLst>
                    <a:ext uri="{9D8B030D-6E8A-4147-A177-3AD203B41FA5}">
                      <a16:colId xmlns:a16="http://schemas.microsoft.com/office/drawing/2014/main" val="4089670263"/>
                    </a:ext>
                  </a:extLst>
                </a:gridCol>
                <a:gridCol w="1571627">
                  <a:extLst>
                    <a:ext uri="{9D8B030D-6E8A-4147-A177-3AD203B41FA5}">
                      <a16:colId xmlns:a16="http://schemas.microsoft.com/office/drawing/2014/main" val="1717368940"/>
                    </a:ext>
                  </a:extLst>
                </a:gridCol>
                <a:gridCol w="1933573">
                  <a:extLst>
                    <a:ext uri="{9D8B030D-6E8A-4147-A177-3AD203B41FA5}">
                      <a16:colId xmlns:a16="http://schemas.microsoft.com/office/drawing/2014/main" val="1206093596"/>
                    </a:ext>
                  </a:extLst>
                </a:gridCol>
              </a:tblGrid>
              <a:tr h="146685">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Probe 1 </a:t>
                      </a:r>
                    </a:p>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When do you think that the Coronavirus pandemic began?</a:t>
                      </a:r>
                    </a:p>
                    <a:p>
                      <a:pPr marL="0" marR="0" algn="ctr">
                        <a:lnSpc>
                          <a:spcPct val="107000"/>
                        </a:lnSpc>
                        <a:spcBef>
                          <a:spcPts val="0"/>
                        </a:spcBef>
                        <a:spcAft>
                          <a:spcPts val="0"/>
                        </a:spcAft>
                      </a:pPr>
                      <a:r>
                        <a:rPr lang="en-US" sz="1400" b="0" dirty="0">
                          <a:solidFill>
                            <a:schemeClr val="accent6"/>
                          </a:solidFill>
                          <a:effectLst/>
                          <a:latin typeface="Calibri" panose="020F0502020204030204" pitchFamily="34" charset="0"/>
                          <a:cs typeface="Calibri" panose="020F0502020204030204" pitchFamily="34" charset="0"/>
                        </a:rPr>
                        <a:t>(n=12,705)</a:t>
                      </a:r>
                      <a:endPar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Probe 2 </a:t>
                      </a:r>
                    </a:p>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When did the Coronavirus pandemic first affect your daily life?</a:t>
                      </a:r>
                    </a:p>
                    <a:p>
                      <a:pPr marL="0" marR="0" algn="ctr">
                        <a:lnSpc>
                          <a:spcPct val="107000"/>
                        </a:lnSpc>
                        <a:spcBef>
                          <a:spcPts val="0"/>
                        </a:spcBef>
                        <a:spcAft>
                          <a:spcPts val="0"/>
                        </a:spcAft>
                      </a:pPr>
                      <a:r>
                        <a:rPr lang="en-US" sz="1400" b="0" dirty="0">
                          <a:solidFill>
                            <a:schemeClr val="accent6"/>
                          </a:solidFill>
                          <a:effectLst/>
                          <a:latin typeface="Calibri" panose="020F0502020204030204" pitchFamily="34" charset="0"/>
                          <a:cs typeface="Calibri" panose="020F0502020204030204" pitchFamily="34" charset="0"/>
                        </a:rPr>
                        <a:t>(n=12,650)</a:t>
                      </a:r>
                      <a:endParaRPr lang="en-US" sz="1400" b="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235250799"/>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In-scope responses</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1 date</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7,726</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9,608</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485963387"/>
                  </a:ext>
                </a:extLst>
              </a:tr>
              <a:tr h="14097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More than 1 date</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2,273</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189</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369407614"/>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Out-of-scope responses</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Dates before 2019</a:t>
                      </a:r>
                      <a:r>
                        <a:rPr lang="en-US" sz="1400" baseline="30000" dirty="0">
                          <a:solidFill>
                            <a:schemeClr val="accent6"/>
                          </a:solidFill>
                          <a:effectLst/>
                          <a:latin typeface="Calibri" panose="020F0502020204030204" pitchFamily="34" charset="0"/>
                          <a:cs typeface="Calibri" panose="020F0502020204030204" pitchFamily="34" charset="0"/>
                        </a:rPr>
                        <a:t>†</a:t>
                      </a:r>
                      <a:endParaRPr lang="en-US" sz="1400" baseline="300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66</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8</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023218567"/>
                  </a:ext>
                </a:extLst>
              </a:tr>
              <a:tr h="146685">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Gibberish</a:t>
                      </a:r>
                      <a:r>
                        <a:rPr lang="en-US" sz="1400" baseline="30000" dirty="0">
                          <a:solidFill>
                            <a:schemeClr val="accent6"/>
                          </a:solidFill>
                          <a:effectLst/>
                          <a:latin typeface="Calibri" panose="020F0502020204030204" pitchFamily="34" charset="0"/>
                          <a:cs typeface="Calibri" panose="020F0502020204030204" pitchFamily="34" charset="0"/>
                        </a:rPr>
                        <a:t>‡</a:t>
                      </a:r>
                      <a:endParaRPr lang="en-US" sz="1400" baseline="300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46</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14</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684129387"/>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Too relative or no date*</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96</a:t>
                      </a: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rPr>
                        <a:t>134</a:t>
                      </a:r>
                    </a:p>
                  </a:txBody>
                  <a:tcPr marL="68580" marR="68580" marT="0" marB="0"/>
                </a:tc>
                <a:extLst>
                  <a:ext uri="{0D108BD9-81ED-4DB2-BD59-A6C34878D82A}">
                    <a16:rowId xmlns:a16="http://schemas.microsoft.com/office/drawing/2014/main" val="3328921392"/>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Refused to say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22</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991482277"/>
                  </a:ext>
                </a:extLst>
              </a:tr>
              <a:tr h="146050">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Missing/other invalid responses</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2,498</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lnSpc>
                          <a:spcPct val="107000"/>
                        </a:lnSpc>
                        <a:spcBef>
                          <a:spcPts val="0"/>
                        </a:spcBef>
                        <a:spcAft>
                          <a:spcPts val="0"/>
                        </a:spcAft>
                      </a:pPr>
                      <a:r>
                        <a:rPr lang="en-US" sz="1400" dirty="0">
                          <a:solidFill>
                            <a:schemeClr val="accent6"/>
                          </a:solidFill>
                          <a:effectLst/>
                          <a:latin typeface="Calibri" panose="020F0502020204030204" pitchFamily="34" charset="0"/>
                          <a:cs typeface="Calibri" panose="020F0502020204030204" pitchFamily="34" charset="0"/>
                        </a:rPr>
                        <a:t> 2,675</a:t>
                      </a:r>
                      <a:endParaRPr lang="en-US" sz="1400" dirty="0">
                        <a:solidFill>
                          <a:schemeClr val="accent6"/>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521943469"/>
                  </a:ext>
                </a:extLst>
              </a:tr>
            </a:tbl>
          </a:graphicData>
        </a:graphic>
      </p:graphicFrame>
      <p:pic>
        <p:nvPicPr>
          <p:cNvPr id="5" name="Audio 4">
            <a:hlinkClick r:id="" action="ppaction://media"/>
            <a:extLst>
              <a:ext uri="{FF2B5EF4-FFF2-40B4-BE49-F238E27FC236}">
                <a16:creationId xmlns:a16="http://schemas.microsoft.com/office/drawing/2014/main" id="{B7C5DAE2-11F4-4C4C-A616-4B8BACA44E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38928516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3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4C105-B33C-4322-B90A-A5DECA237038}"/>
              </a:ext>
            </a:extLst>
          </p:cNvPr>
          <p:cNvSpPr>
            <a:spLocks noGrp="1"/>
          </p:cNvSpPr>
          <p:nvPr>
            <p:ph type="title"/>
          </p:nvPr>
        </p:nvSpPr>
        <p:spPr>
          <a:xfrm>
            <a:off x="278782" y="462455"/>
            <a:ext cx="1572322" cy="1065258"/>
          </a:xfrm>
        </p:spPr>
        <p:txBody>
          <a:bodyPr/>
          <a:lstStyle/>
          <a:p>
            <a:r>
              <a:rPr lang="en-US" dirty="0"/>
              <a:t>Date probe results</a:t>
            </a:r>
          </a:p>
        </p:txBody>
      </p:sp>
      <p:pic>
        <p:nvPicPr>
          <p:cNvPr id="4" name="Picture 3">
            <a:extLst>
              <a:ext uri="{FF2B5EF4-FFF2-40B4-BE49-F238E27FC236}">
                <a16:creationId xmlns:a16="http://schemas.microsoft.com/office/drawing/2014/main" id="{F4C7BAD7-79E0-4CB8-A8DF-F77DEDE7215B}"/>
              </a:ext>
            </a:extLst>
          </p:cNvPr>
          <p:cNvPicPr/>
          <p:nvPr/>
        </p:nvPicPr>
        <p:blipFill rotWithShape="1">
          <a:blip r:embed="rId5">
            <a:extLst>
              <a:ext uri="{28A0092B-C50C-407E-A947-70E740481C1C}">
                <a14:useLocalDpi xmlns:a14="http://schemas.microsoft.com/office/drawing/2010/main" val="0"/>
              </a:ext>
            </a:extLst>
          </a:blip>
          <a:srcRect l="16902" t="6644" r="38607" b="53900"/>
          <a:stretch/>
        </p:blipFill>
        <p:spPr bwMode="auto">
          <a:xfrm>
            <a:off x="1405056" y="100362"/>
            <a:ext cx="7761253" cy="4873083"/>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133773A6-38D7-4700-9B31-84EF8602E258}"/>
              </a:ext>
            </a:extLst>
          </p:cNvPr>
          <p:cNvSpPr txBox="1"/>
          <p:nvPr/>
        </p:nvSpPr>
        <p:spPr>
          <a:xfrm>
            <a:off x="423981" y="3886200"/>
            <a:ext cx="1152525" cy="523220"/>
          </a:xfrm>
          <a:prstGeom prst="rect">
            <a:avLst/>
          </a:prstGeom>
          <a:noFill/>
        </p:spPr>
        <p:txBody>
          <a:bodyPr wrap="square" rtlCol="0">
            <a:spAutoFit/>
          </a:bodyPr>
          <a:lstStyle/>
          <a:p>
            <a:pPr algn="r"/>
            <a:r>
              <a:rPr lang="en-US" sz="1400" dirty="0">
                <a:solidFill>
                  <a:srgbClr val="000000"/>
                </a:solidFill>
                <a:latin typeface="Calibri" panose="020F0502020204030204" pitchFamily="34" charset="0"/>
              </a:rPr>
              <a:t>Proportion  of responses</a:t>
            </a:r>
          </a:p>
        </p:txBody>
      </p:sp>
      <p:pic>
        <p:nvPicPr>
          <p:cNvPr id="5" name="Audio 8">
            <a:hlinkClick r:id="" action="ppaction://media"/>
            <a:extLst>
              <a:ext uri="{FF2B5EF4-FFF2-40B4-BE49-F238E27FC236}">
                <a16:creationId xmlns:a16="http://schemas.microsoft.com/office/drawing/2014/main" id="{40D8520B-D069-4560-BD92-682C7E937C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0174190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9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8332-8DC6-4F74-8D0A-5FA4522A5B61}"/>
              </a:ext>
            </a:extLst>
          </p:cNvPr>
          <p:cNvSpPr>
            <a:spLocks noGrp="1"/>
          </p:cNvSpPr>
          <p:nvPr>
            <p:ph type="title"/>
          </p:nvPr>
        </p:nvSpPr>
        <p:spPr>
          <a:xfrm>
            <a:off x="280986" y="386954"/>
            <a:ext cx="8967789" cy="857250"/>
          </a:xfrm>
        </p:spPr>
        <p:txBody>
          <a:bodyPr/>
          <a:lstStyle/>
          <a:p>
            <a:r>
              <a:rPr lang="en-US" dirty="0"/>
              <a:t>Item nonresponse detection: Background and research questions</a:t>
            </a:r>
          </a:p>
        </p:txBody>
      </p:sp>
      <p:sp>
        <p:nvSpPr>
          <p:cNvPr id="3" name="Text Placeholder 2">
            <a:extLst>
              <a:ext uri="{FF2B5EF4-FFF2-40B4-BE49-F238E27FC236}">
                <a16:creationId xmlns:a16="http://schemas.microsoft.com/office/drawing/2014/main" id="{E4D6B330-7C67-4C48-89FF-B9BB0AC49D6E}"/>
              </a:ext>
            </a:extLst>
          </p:cNvPr>
          <p:cNvSpPr>
            <a:spLocks noGrp="1"/>
          </p:cNvSpPr>
          <p:nvPr>
            <p:ph type="body" sz="quarter" idx="10"/>
          </p:nvPr>
        </p:nvSpPr>
        <p:spPr>
          <a:xfrm>
            <a:off x="457200" y="1409900"/>
            <a:ext cx="8439150" cy="3778646"/>
          </a:xfrm>
        </p:spPr>
        <p:txBody>
          <a:bodyPr/>
          <a:lstStyle/>
          <a:p>
            <a:r>
              <a:rPr lang="en-US" dirty="0">
                <a:solidFill>
                  <a:srgbClr val="006166"/>
                </a:solidFill>
              </a:rPr>
              <a:t>Lacked time to develop closed-ended probes, per our usual approach</a:t>
            </a:r>
          </a:p>
          <a:p>
            <a:r>
              <a:rPr lang="en-US" dirty="0">
                <a:solidFill>
                  <a:srgbClr val="006166"/>
                </a:solidFill>
              </a:rPr>
              <a:t>Saw opportunity to explore the quality of open-text responses, specifically the prevalence and nature of item nonresponse</a:t>
            </a:r>
          </a:p>
          <a:p>
            <a:r>
              <a:rPr lang="en-US" dirty="0">
                <a:solidFill>
                  <a:srgbClr val="006166"/>
                </a:solidFill>
              </a:rPr>
              <a:t>Research questions:</a:t>
            </a:r>
          </a:p>
          <a:p>
            <a:pPr lvl="1"/>
            <a:r>
              <a:rPr lang="en-US" sz="1800" dirty="0">
                <a:solidFill>
                  <a:srgbClr val="006166"/>
                </a:solidFill>
              </a:rPr>
              <a:t>What is the prevalence and nature of item nonresponse to open-ended questions?</a:t>
            </a:r>
          </a:p>
          <a:p>
            <a:pPr lvl="1"/>
            <a:r>
              <a:rPr lang="en-US" sz="1800" dirty="0">
                <a:solidFill>
                  <a:srgbClr val="006166"/>
                </a:solidFill>
              </a:rPr>
              <a:t>How does this differ by key socio-demographics?</a:t>
            </a:r>
          </a:p>
        </p:txBody>
      </p:sp>
      <p:pic>
        <p:nvPicPr>
          <p:cNvPr id="4" name="Audio 3">
            <a:hlinkClick r:id="" action="ppaction://media"/>
            <a:extLst>
              <a:ext uri="{FF2B5EF4-FFF2-40B4-BE49-F238E27FC236}">
                <a16:creationId xmlns:a16="http://schemas.microsoft.com/office/drawing/2014/main" id="{903C2B58-6A00-47EE-917D-52BE875D0A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807557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7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1|1.2"/>
</p:tagLst>
</file>

<file path=ppt/tags/tag2.xml><?xml version="1.0" encoding="utf-8"?>
<p:tagLst xmlns:a="http://schemas.openxmlformats.org/drawingml/2006/main" xmlns:r="http://schemas.openxmlformats.org/officeDocument/2006/relationships" xmlns:p="http://schemas.openxmlformats.org/presentationml/2006/main">
  <p:tag name="TIMING" val="|3|4.2|6.2"/>
</p:tagLst>
</file>

<file path=ppt/tags/tag3.xml><?xml version="1.0" encoding="utf-8"?>
<p:tagLst xmlns:a="http://schemas.openxmlformats.org/drawingml/2006/main" xmlns:r="http://schemas.openxmlformats.org/officeDocument/2006/relationships" xmlns:p="http://schemas.openxmlformats.org/presentationml/2006/main">
  <p:tag name="TIMING" val="|4.2|2.1|5.1"/>
</p:tagLst>
</file>

<file path=ppt/tags/tag4.xml><?xml version="1.0" encoding="utf-8"?>
<p:tagLst xmlns:a="http://schemas.openxmlformats.org/drawingml/2006/main" xmlns:r="http://schemas.openxmlformats.org/officeDocument/2006/relationships" xmlns:p="http://schemas.openxmlformats.org/presentationml/2006/main">
  <p:tag name="TIMING" val="|2.1|5.4"/>
</p:tagLst>
</file>

<file path=ppt/tags/tag5.xml><?xml version="1.0" encoding="utf-8"?>
<p:tagLst xmlns:a="http://schemas.openxmlformats.org/drawingml/2006/main" xmlns:r="http://schemas.openxmlformats.org/officeDocument/2006/relationships" xmlns:p="http://schemas.openxmlformats.org/presentationml/2006/main">
  <p:tag name="TIMING" val="|2.9|4.3"/>
</p:tagLst>
</file>

<file path=ppt/tags/tag6.xml><?xml version="1.0" encoding="utf-8"?>
<p:tagLst xmlns:a="http://schemas.openxmlformats.org/drawingml/2006/main" xmlns:r="http://schemas.openxmlformats.org/officeDocument/2006/relationships" xmlns:p="http://schemas.openxmlformats.org/presentationml/2006/main">
  <p:tag name="TIMING" val="|2.2|5.7"/>
</p:tagLst>
</file>

<file path=ppt/tags/tag7.xml><?xml version="1.0" encoding="utf-8"?>
<p:tagLst xmlns:a="http://schemas.openxmlformats.org/drawingml/2006/main" xmlns:r="http://schemas.openxmlformats.org/officeDocument/2006/relationships" xmlns:p="http://schemas.openxmlformats.org/presentationml/2006/main">
  <p:tag name="TIMING" val="|1.9|4.5|1.5"/>
</p:tagLst>
</file>

<file path=ppt/tags/tag8.xml><?xml version="1.0" encoding="utf-8"?>
<p:tagLst xmlns:a="http://schemas.openxmlformats.org/drawingml/2006/main" xmlns:r="http://schemas.openxmlformats.org/officeDocument/2006/relationships" xmlns:p="http://schemas.openxmlformats.org/presentationml/2006/main">
  <p:tag name="TIMING" val="|1.9|1"/>
</p:tagLst>
</file>

<file path=ppt/tags/tag9.xml><?xml version="1.0" encoding="utf-8"?>
<p:tagLst xmlns:a="http://schemas.openxmlformats.org/drawingml/2006/main" xmlns:r="http://schemas.openxmlformats.org/officeDocument/2006/relationships" xmlns:p="http://schemas.openxmlformats.org/presentationml/2006/main">
  <p:tag name="TIMING" val="|1.4|1"/>
</p:tagLst>
</file>

<file path=ppt/theme/theme1.xml><?xml version="1.0" encoding="utf-8"?>
<a:theme xmlns:a="http://schemas.openxmlformats.org/drawingml/2006/main" name="NCEH_ATSDR_combined">
  <a:themeElements>
    <a:clrScheme name="Custom 7">
      <a:dk1>
        <a:srgbClr val="0F56DC"/>
      </a:dk1>
      <a:lt1>
        <a:srgbClr val="FFC000"/>
      </a:lt1>
      <a:dk2>
        <a:srgbClr val="FFFFFF"/>
      </a:dk2>
      <a:lt2>
        <a:srgbClr val="FFFFFF"/>
      </a:lt2>
      <a:accent1>
        <a:srgbClr val="4983F2"/>
      </a:accent1>
      <a:accent2>
        <a:srgbClr val="007D57"/>
      </a:accent2>
      <a:accent3>
        <a:srgbClr val="9A3B26"/>
      </a:accent3>
      <a:accent4>
        <a:srgbClr val="7F7F7F"/>
      </a:accent4>
      <a:accent5>
        <a:srgbClr val="0F56DC"/>
      </a:accent5>
      <a:accent6>
        <a:srgbClr val="002060"/>
      </a:accent6>
      <a:hlink>
        <a:srgbClr val="0F56DC"/>
      </a:hlink>
      <a:folHlink>
        <a:srgbClr val="3077FF"/>
      </a:folHlink>
    </a:clrScheme>
    <a:fontScheme name="CDC Myriad Web Pro">
      <a:majorFont>
        <a:latin typeface="Myriad Web Pro"/>
        <a:ea typeface=""/>
        <a:cs typeface=""/>
      </a:majorFont>
      <a:minorFont>
        <a:latin typeface="Myriad Web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dirty="0" smtClean="0">
            <a:solidFill>
              <a:srgbClr val="000000"/>
            </a:solidFill>
            <a:latin typeface="Calibri" panose="020F050202020403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5E51270C6D98478EA3E19DADB7457F" ma:contentTypeVersion="13" ma:contentTypeDescription="Create a new document." ma:contentTypeScope="" ma:versionID="4cd7acad2bb5da59b25cd9da1e7e34c2">
  <xsd:schema xmlns:xsd="http://www.w3.org/2001/XMLSchema" xmlns:xs="http://www.w3.org/2001/XMLSchema" xmlns:p="http://schemas.microsoft.com/office/2006/metadata/properties" xmlns:ns1="http://schemas.microsoft.com/sharepoint/v3" xmlns:ns2="68aea4a9-5c47-4314-8d49-12682379a7c2" xmlns:ns3="279dcba5-1096-49b8-87f7-3add964ec55e" targetNamespace="http://schemas.microsoft.com/office/2006/metadata/properties" ma:root="true" ma:fieldsID="9224226657f3da15755c550cea51be20" ns1:_="" ns2:_="" ns3:_="">
    <xsd:import namespace="http://schemas.microsoft.com/sharepoint/v3"/>
    <xsd:import namespace="68aea4a9-5c47-4314-8d49-12682379a7c2"/>
    <xsd:import namespace="279dcba5-1096-49b8-87f7-3add964ec55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1:_ip_UnifiedCompliancePolicyProperties" minOccurs="0"/>
                <xsd:element ref="ns1:_ip_UnifiedCompliancePolicyUIAction"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AddedtoMockup"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8aea4a9-5c47-4314-8d49-12682379a7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AddedtoMockup" ma:index="19" nillable="true" ma:displayName="Added to Mockup" ma:format="Dropdown" ma:internalName="AddedtoMockup">
      <xsd:simpleType>
        <xsd:restriction base="dms:Text">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79dcba5-1096-49b8-87f7-3add964ec55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AddedtoMockup xmlns="68aea4a9-5c47-4314-8d49-12682379a7c2"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1DE44A85-2E93-4A96-95F2-8B6123C071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8aea4a9-5c47-4314-8d49-12682379a7c2"/>
    <ds:schemaRef ds:uri="279dcba5-1096-49b8-87f7-3add964ec5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B7A0C9-405D-42D1-9300-DE67390EB0EA}">
  <ds:schemaRefs>
    <ds:schemaRef ds:uri="http://schemas.microsoft.com/sharepoint/v3/contenttype/forms"/>
  </ds:schemaRefs>
</ds:datastoreItem>
</file>

<file path=customXml/itemProps3.xml><?xml version="1.0" encoding="utf-8"?>
<ds:datastoreItem xmlns:ds="http://schemas.openxmlformats.org/officeDocument/2006/customXml" ds:itemID="{E7C5F6E1-4B78-42F6-ACC8-5F1E4CEC1CA6}">
  <ds:schemaRefs>
    <ds:schemaRef ds:uri="279dcba5-1096-49b8-87f7-3add964ec55e"/>
    <ds:schemaRef ds:uri="http://purl.org/dc/terms/"/>
    <ds:schemaRef ds:uri="http://schemas.microsoft.com/sharepoint/v3"/>
    <ds:schemaRef ds:uri="http://schemas.microsoft.com/office/2006/documentManagement/types"/>
    <ds:schemaRef ds:uri="http://purl.org/dc/elements/1.1/"/>
    <ds:schemaRef ds:uri="http://www.w3.org/XML/1998/namespace"/>
    <ds:schemaRef ds:uri="http://purl.org/dc/dcmitype/"/>
    <ds:schemaRef ds:uri="68aea4a9-5c47-4314-8d49-12682379a7c2"/>
    <ds:schemaRef ds:uri="http://schemas.microsoft.com/office/infopath/2007/PartnerControls"/>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39889</TotalTime>
  <Words>4367</Words>
  <Application>Microsoft Office PowerPoint</Application>
  <PresentationFormat>On-screen Show (16:9)</PresentationFormat>
  <Paragraphs>416</Paragraphs>
  <Slides>35</Slides>
  <Notes>29</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Wingdings</vt:lpstr>
      <vt:lpstr>Arial</vt:lpstr>
      <vt:lpstr>Courier New</vt:lpstr>
      <vt:lpstr>Myriad Web Pro</vt:lpstr>
      <vt:lpstr>Segoe UI</vt:lpstr>
      <vt:lpstr>Calibri</vt:lpstr>
      <vt:lpstr>Cambria Math</vt:lpstr>
      <vt:lpstr>NCEH_ATSDR_combined</vt:lpstr>
      <vt:lpstr>   </vt:lpstr>
      <vt:lpstr>Outline</vt:lpstr>
      <vt:lpstr>Time reference: Background and research questions</vt:lpstr>
      <vt:lpstr>Time reference: Methods</vt:lpstr>
      <vt:lpstr>Time reference: Methods, continued…</vt:lpstr>
      <vt:lpstr>Date cleaning</vt:lpstr>
      <vt:lpstr>Date probe results</vt:lpstr>
      <vt:lpstr>Date probe results</vt:lpstr>
      <vt:lpstr>Item nonresponse detection: Background and research questions</vt:lpstr>
      <vt:lpstr>Item non-response detection: Background, continued…</vt:lpstr>
      <vt:lpstr>Item nonresponse detection: Methods</vt:lpstr>
      <vt:lpstr>Item nonresponse detection: Methods, continued…</vt:lpstr>
      <vt:lpstr>Item nonresponse detection: Active learning</vt:lpstr>
      <vt:lpstr>Item nonresponse detection: Results</vt:lpstr>
      <vt:lpstr>Item nonresponse: Further analyses</vt:lpstr>
      <vt:lpstr>Results summary: Any item nonresponse</vt:lpstr>
      <vt:lpstr>Item nonresponse type by age (in years) </vt:lpstr>
      <vt:lpstr>Item nonresponse by type race/ethnicity </vt:lpstr>
      <vt:lpstr>Item nonresponse type by panel type (probability v. opt-in) </vt:lpstr>
      <vt:lpstr>Item nonresponse type by education</vt:lpstr>
      <vt:lpstr>Item nonresponse type by gender </vt:lpstr>
      <vt:lpstr>Item nonresponse type by mode </vt:lpstr>
      <vt:lpstr>Results summary: Item nonresponse by type</vt:lpstr>
      <vt:lpstr>Results summary: Item nonresponse by type</vt:lpstr>
      <vt:lpstr>Discussion</vt:lpstr>
      <vt:lpstr>Next steps</vt:lpstr>
      <vt:lpstr>Thank you!!</vt:lpstr>
      <vt:lpstr>References</vt:lpstr>
      <vt:lpstr>References</vt:lpstr>
      <vt:lpstr>Appendix/Extra Slides </vt:lpstr>
      <vt:lpstr>Reviewing for PII</vt:lpstr>
      <vt:lpstr>PowerPoint Presentation</vt:lpstr>
      <vt:lpstr>PowerPoint Presentation</vt:lpstr>
      <vt:lpstr>PowerPoint Presentation</vt:lpstr>
      <vt:lpstr>Cramer’s V effect sizes and interpretations</vt:lpstr>
    </vt:vector>
  </TitlesOfParts>
  <Company>CDC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 Presentation</dc:title>
  <dc:creator>Centers for Disease Control and Prevention</dc:creator>
  <cp:lastModifiedBy>Cibelli, Kristen (CDC/DDPHSS/NCHS/DRM)</cp:lastModifiedBy>
  <cp:revision>1278</cp:revision>
  <cp:lastPrinted>2020-02-26T13:41:08Z</cp:lastPrinted>
  <dcterms:created xsi:type="dcterms:W3CDTF">2011-03-17T17:43:16Z</dcterms:created>
  <dcterms:modified xsi:type="dcterms:W3CDTF">2021-10-25T20:46:56Z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y fmtid="{D5CDD505-2E9C-101B-9397-08002B2CF9AE}" pid="3" name="MSIP_Label_7b94a7b8-f06c-4dfe-bdcc-9b548fd58c31_Enabled">
    <vt:lpwstr>true</vt:lpwstr>
  </property>
  <property fmtid="{D5CDD505-2E9C-101B-9397-08002B2CF9AE}" pid="4" name="MSIP_Label_7b94a7b8-f06c-4dfe-bdcc-9b548fd58c31_SetDate">
    <vt:lpwstr>2020-10-27T13:30:59Z</vt:lpwstr>
  </property>
  <property fmtid="{D5CDD505-2E9C-101B-9397-08002B2CF9AE}" pid="5" name="MSIP_Label_7b94a7b8-f06c-4dfe-bdcc-9b548fd58c31_Method">
    <vt:lpwstr>Privileged</vt:lpwstr>
  </property>
  <property fmtid="{D5CDD505-2E9C-101B-9397-08002B2CF9AE}" pid="6" name="MSIP_Label_7b94a7b8-f06c-4dfe-bdcc-9b548fd58c31_Name">
    <vt:lpwstr>7b94a7b8-f06c-4dfe-bdcc-9b548fd58c31</vt:lpwstr>
  </property>
  <property fmtid="{D5CDD505-2E9C-101B-9397-08002B2CF9AE}" pid="7" name="MSIP_Label_7b94a7b8-f06c-4dfe-bdcc-9b548fd58c31_SiteId">
    <vt:lpwstr>9ce70869-60db-44fd-abe8-d2767077fc8f</vt:lpwstr>
  </property>
  <property fmtid="{D5CDD505-2E9C-101B-9397-08002B2CF9AE}" pid="8" name="MSIP_Label_7b94a7b8-f06c-4dfe-bdcc-9b548fd58c31_ActionId">
    <vt:lpwstr>1588958a-7023-49d6-9c13-987a6a1e8654</vt:lpwstr>
  </property>
  <property fmtid="{D5CDD505-2E9C-101B-9397-08002B2CF9AE}" pid="9" name="MSIP_Label_7b94a7b8-f06c-4dfe-bdcc-9b548fd58c31_ContentBits">
    <vt:lpwstr>0</vt:lpwstr>
  </property>
  <property fmtid="{D5CDD505-2E9C-101B-9397-08002B2CF9AE}" pid="10" name="ContentTypeId">
    <vt:lpwstr>0x010100915E51270C6D98478EA3E19DADB7457F</vt:lpwstr>
  </property>
</Properties>
</file>